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406" r:id="rId3"/>
    <p:sldId id="353" r:id="rId4"/>
    <p:sldId id="281" r:id="rId5"/>
    <p:sldId id="354" r:id="rId6"/>
    <p:sldId id="340" r:id="rId7"/>
    <p:sldId id="355" r:id="rId8"/>
    <p:sldId id="403" r:id="rId9"/>
    <p:sldId id="405" r:id="rId10"/>
    <p:sldId id="404" r:id="rId11"/>
    <p:sldId id="356" r:id="rId12"/>
    <p:sldId id="337" r:id="rId13"/>
    <p:sldId id="333" r:id="rId14"/>
    <p:sldId id="314" r:id="rId15"/>
    <p:sldId id="334" r:id="rId16"/>
    <p:sldId id="315" r:id="rId17"/>
    <p:sldId id="335" r:id="rId18"/>
    <p:sldId id="381" r:id="rId19"/>
    <p:sldId id="401" r:id="rId20"/>
    <p:sldId id="361" r:id="rId21"/>
    <p:sldId id="367" r:id="rId22"/>
    <p:sldId id="400" r:id="rId23"/>
    <p:sldId id="372" r:id="rId24"/>
    <p:sldId id="387" r:id="rId25"/>
    <p:sldId id="392" r:id="rId26"/>
    <p:sldId id="393" r:id="rId27"/>
    <p:sldId id="357" r:id="rId28"/>
    <p:sldId id="363" r:id="rId29"/>
    <p:sldId id="399" r:id="rId30"/>
    <p:sldId id="362" r:id="rId31"/>
    <p:sldId id="351" r:id="rId32"/>
    <p:sldId id="394" r:id="rId33"/>
    <p:sldId id="395" r:id="rId34"/>
    <p:sldId id="396" r:id="rId35"/>
    <p:sldId id="397" r:id="rId36"/>
    <p:sldId id="398" r:id="rId37"/>
    <p:sldId id="388" r:id="rId38"/>
    <p:sldId id="389" r:id="rId39"/>
    <p:sldId id="390" r:id="rId40"/>
    <p:sldId id="391" r:id="rId41"/>
    <p:sldId id="402" r:id="rId42"/>
    <p:sldId id="378" r:id="rId43"/>
    <p:sldId id="382" r:id="rId44"/>
    <p:sldId id="407" r:id="rId45"/>
    <p:sldId id="327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휘훈" initials="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4E7"/>
    <a:srgbClr val="FF0000"/>
    <a:srgbClr val="00B050"/>
    <a:srgbClr val="C55A11"/>
    <a:srgbClr val="969696"/>
    <a:srgbClr val="00B0F0"/>
    <a:srgbClr val="F2F2F2"/>
    <a:srgbClr val="0000FF"/>
    <a:srgbClr val="90989C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4" autoAdjust="0"/>
    <p:restoredTop sz="85771" autoAdjust="0"/>
  </p:normalViewPr>
  <p:slideViewPr>
    <p:cSldViewPr snapToGrid="0">
      <p:cViewPr varScale="1">
        <p:scale>
          <a:sx n="61" d="100"/>
          <a:sy n="61" d="100"/>
        </p:scale>
        <p:origin x="96" y="8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39740"/>
    </p:cViewPr>
  </p:sorterViewPr>
  <p:notesViewPr>
    <p:cSldViewPr snapToGrid="0">
      <p:cViewPr varScale="1">
        <p:scale>
          <a:sx n="84" d="100"/>
          <a:sy n="84" d="100"/>
        </p:scale>
        <p:origin x="3268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8F334-0BC8-4772-BE31-097A600F09A1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20682-DB5E-4CC0-AA31-8F00C0953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212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8FC29-C020-4DB6-86E3-01FBF24CFD99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37C46-DA24-43C4-9DEC-08027D337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637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07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530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07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93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95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22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74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87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506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47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79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647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426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59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88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80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5317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492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361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014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71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147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451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034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899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309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16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3ABCB-927C-4CF9-BDD8-BA96CE711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6048C8-A9E8-4620-BABF-50A577E05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57391-6A94-4242-9F99-21116C52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61772-3AC5-4169-B68B-3FB46FBD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C1ED51-5FAC-4DBB-9D9B-88500635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35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59466-BBC4-411A-8E55-36B186D7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B7D87B-285C-4337-80A1-C61AD53F6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34A1-3721-4D0F-9321-0233E91B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3F600-2C46-483A-9034-4EAA96F7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41AA7-CB5C-4593-B767-55F60472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0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B1DFD-65F3-4843-9B84-53C149848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23AE38-7FBF-4810-B70B-4306FF5CA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60800-C439-4B80-A153-F1D272BA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312B9-9045-49F7-BC54-03CC9E0B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92CDF-8149-436C-89DF-756DDC00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3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D908E-B895-482F-8711-7655D756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8AF23-E896-49EC-BB1C-A60C0E76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F9E74-75C6-4B15-9B6F-A1A357C0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2F95F-963D-4851-86F4-BAFDAF43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AF616-BEA5-433A-A125-49C2B6A0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6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C256F-C630-4033-95CC-6C9B775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90348C-69BD-43BE-B0D5-586CE2D51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9E911-8D24-4839-84DD-732792AC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D29E4-5326-42FF-BDD0-AA464DC0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A46CC-BB68-4F4B-A6E9-635102DA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7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33048-BE3F-4E70-ACF3-475D2B0F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5FFCB-6FE4-49DE-B927-64C0017C0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720D2-CDCC-475C-92C8-26B8F1E8D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EA56BC-08A2-404F-8259-E3D682AD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721FA7-B580-4B2B-A3CB-101872C1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5EC5E-8376-419E-AD00-611E613E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2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DA246-D749-4794-9F94-8358178B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46F43-0FBE-42FE-A4AD-4387266DA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E05421-6341-45AA-8229-48D655BBD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21E1E4-644B-496D-9108-F9838B493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8DCA52-5686-4A3F-A402-6C2F6AF01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572F9D-35EA-4B3B-BEF8-5FD49565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D69ADA-D891-48A1-AF43-3A6B002A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C0DBD-D9EF-4EC5-AA9F-0233B4E6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6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0C5EE-F9A2-4B38-ADED-E72684F2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6C8F9-3E49-4036-9A70-0D555FB3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D16C11-D7ED-42EB-B49E-AE77A16C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19F8C1-7D8B-4E97-89B5-0DA5B874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3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BFBEE-1209-4C0D-BB08-E459DCB1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C050B9-0FF5-4EFE-90F4-2705B6F5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BECE45-C633-48DD-B8D9-3367467E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6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1497-5B4F-406A-A5EE-138E4DFF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8B4CF0-05E0-4BB7-B1EC-B39B3DF87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BB0B5-A5BD-4B1A-A4FC-F53AA8233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AE4AC-AB08-4429-B9BE-8318D450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E0E481-2310-415B-88DB-688C87D0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1B5EFC-53F1-465E-A115-35352BD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0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A5E13-FD4D-4215-B730-888EAFCC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1457D6-77E9-49E7-9FD6-FCF33AA57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B7BC7C-E7B2-438F-8683-F897FDC2F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907225-8432-4548-A27D-587C5F5B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47F9E3-BADC-4A25-A19A-2DC01958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9CD58C-8E85-403A-9939-C49DE1B5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FA6864-A383-4CD8-8A84-23832844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9F3F98-D52F-4441-A477-A78DDD1C5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F4E9E-291C-47DB-BDDE-D7AFC911A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B5CF1-FC4D-498E-B2DB-618EE3700C4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88EFD-D909-482F-BE5D-262BB748B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EEA89-0CEB-47A1-A63E-B3B62D185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4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dnfwlxo11@naver.com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hyperlink" Target="https://github.com/Ultimate-Itub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eroku.com/" TargetMode="External"/><Relationship Id="rId5" Type="http://schemas.openxmlformats.org/officeDocument/2006/relationships/hyperlink" Target="https://www.mysql.com/" TargetMode="External"/><Relationship Id="rId4" Type="http://schemas.openxmlformats.org/officeDocument/2006/relationships/hyperlink" Target="https://nodejs.org/k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86538" y="1294287"/>
            <a:ext cx="9112405" cy="1546232"/>
            <a:chOff x="1558566" y="1787953"/>
            <a:chExt cx="4329491" cy="1546232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5685C0-6B51-4306-BF71-8F0F182BEB53}"/>
                </a:ext>
              </a:extLst>
            </p:cNvPr>
            <p:cNvCxnSpPr/>
            <p:nvPr/>
          </p:nvCxnSpPr>
          <p:spPr>
            <a:xfrm>
              <a:off x="1776300" y="2814950"/>
              <a:ext cx="14534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9A7FAA-3802-4525-8157-04AF3072C3D6}"/>
                </a:ext>
              </a:extLst>
            </p:cNvPr>
            <p:cNvSpPr txBox="1"/>
            <p:nvPr/>
          </p:nvSpPr>
          <p:spPr>
            <a:xfrm>
              <a:off x="1558566" y="2872520"/>
              <a:ext cx="3570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    빅데이터와 </a:t>
              </a: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IOT</a:t>
              </a: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기술을 융합한 욕조 서비스 플랫폼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73CC374-A08C-401F-B3BB-558632252688}"/>
                </a:ext>
              </a:extLst>
            </p:cNvPr>
            <p:cNvSpPr/>
            <p:nvPr/>
          </p:nvSpPr>
          <p:spPr>
            <a:xfrm>
              <a:off x="1651171" y="1829158"/>
              <a:ext cx="885525" cy="356132"/>
            </a:xfrm>
            <a:prstGeom prst="rect">
              <a:avLst/>
            </a:prstGeom>
            <a:solidFill>
              <a:srgbClr val="F0D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DE03D4-0FBC-4018-A501-15A3D0BECED1}"/>
                </a:ext>
              </a:extLst>
            </p:cNvPr>
            <p:cNvSpPr txBox="1"/>
            <p:nvPr/>
          </p:nvSpPr>
          <p:spPr>
            <a:xfrm>
              <a:off x="1747063" y="1787953"/>
              <a:ext cx="41409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I-Tub (Intelligent-Tub)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BAAC093-8AFF-4608-AEE3-CDBB7F82E8A4}"/>
              </a:ext>
            </a:extLst>
          </p:cNvPr>
          <p:cNvSpPr txBox="1"/>
          <p:nvPr/>
        </p:nvSpPr>
        <p:spPr>
          <a:xfrm>
            <a:off x="7668128" y="4017481"/>
            <a:ext cx="42673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학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  </a:t>
            </a:r>
            <a:r>
              <a:rPr kumimoji="1" lang="ko-KR" altLang="en-US" b="1" dirty="0"/>
              <a:t>기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2020-1</a:t>
            </a:r>
          </a:p>
          <a:p>
            <a:r>
              <a:rPr kumimoji="1" lang="ko-KR" altLang="en-US" b="1" dirty="0"/>
              <a:t>과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</a:t>
            </a:r>
            <a:r>
              <a:rPr kumimoji="1" lang="ko-KR" altLang="en-US" b="1" dirty="0"/>
              <a:t> 목 </a:t>
            </a:r>
            <a:r>
              <a:rPr kumimoji="1" lang="en-US" altLang="ko-KR" b="1" dirty="0"/>
              <a:t>: </a:t>
            </a:r>
            <a:r>
              <a:rPr kumimoji="1" lang="ko-KR" altLang="en-US" b="1" dirty="0"/>
              <a:t>캡스톤디자인</a:t>
            </a:r>
            <a:r>
              <a:rPr kumimoji="1" lang="en-US" altLang="ko-KR" b="1" dirty="0"/>
              <a:t>1</a:t>
            </a:r>
          </a:p>
          <a:p>
            <a:r>
              <a:rPr kumimoji="1" lang="ko-KR" altLang="en-US" b="1" dirty="0"/>
              <a:t>담 당 교 수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정현숙</a:t>
            </a:r>
            <a:endParaRPr kumimoji="1" lang="en-US" altLang="ko-KR" b="1" dirty="0"/>
          </a:p>
          <a:p>
            <a:r>
              <a:rPr kumimoji="1" lang="ko-KR" altLang="en-US" b="1" dirty="0"/>
              <a:t>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</a:t>
            </a:r>
            <a:r>
              <a:rPr kumimoji="1" lang="ko-KR" altLang="en-US" b="1" dirty="0"/>
              <a:t> 명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얼티밋</a:t>
            </a:r>
            <a:endParaRPr kumimoji="1" lang="en-US" altLang="x-none" b="1" dirty="0"/>
          </a:p>
          <a:p>
            <a:r>
              <a:rPr kumimoji="1" lang="x-none" altLang="en-US" b="1" dirty="0"/>
              <a:t>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</a:t>
            </a:r>
            <a:r>
              <a:rPr kumimoji="1" lang="ko-KR" altLang="en-US" b="1" dirty="0"/>
              <a:t> </a:t>
            </a:r>
            <a:r>
              <a:rPr kumimoji="1" lang="x-none" altLang="en-US" b="1" dirty="0"/>
              <a:t>장</a:t>
            </a:r>
            <a:r>
              <a:rPr kumimoji="1" lang="en-US" altLang="en-US" b="1" dirty="0"/>
              <a:t> </a:t>
            </a:r>
            <a:r>
              <a:rPr kumimoji="1" lang="en-US" altLang="x-none" b="1" dirty="0"/>
              <a:t>:</a:t>
            </a:r>
            <a:r>
              <a:rPr kumimoji="1" lang="ko-KR" altLang="en-US" b="1" dirty="0"/>
              <a:t> 임대인</a:t>
            </a:r>
            <a:r>
              <a:rPr kumimoji="1" lang="en-US" altLang="ko-KR" b="1" dirty="0"/>
              <a:t>(20154300)</a:t>
            </a:r>
          </a:p>
          <a:p>
            <a:r>
              <a:rPr kumimoji="1" lang="ko-KR" altLang="en-US" b="1" dirty="0"/>
              <a:t>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</a:t>
            </a:r>
            <a:r>
              <a:rPr kumimoji="1" lang="ko-KR" altLang="en-US" b="1" dirty="0"/>
              <a:t> 원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정해민</a:t>
            </a:r>
            <a:r>
              <a:rPr kumimoji="1" lang="en-US" altLang="ko-KR" b="1" dirty="0"/>
              <a:t>(20144748)</a:t>
            </a:r>
          </a:p>
          <a:p>
            <a:r>
              <a:rPr kumimoji="1" lang="ko-KR" altLang="en-US" b="1" dirty="0"/>
              <a:t>                 서정욱</a:t>
            </a:r>
            <a:r>
              <a:rPr kumimoji="1" lang="en-US" altLang="ko-KR" b="1" dirty="0"/>
              <a:t>(20154199)</a:t>
            </a:r>
          </a:p>
          <a:p>
            <a:r>
              <a:rPr kumimoji="1" lang="en-US" altLang="ko-KR" b="1" dirty="0"/>
              <a:t>                 </a:t>
            </a:r>
            <a:r>
              <a:rPr kumimoji="1" lang="ko-KR" altLang="en-US" b="1" dirty="0"/>
              <a:t>박지수</a:t>
            </a:r>
            <a:r>
              <a:rPr kumimoji="1" lang="en-US" altLang="ko-KR" b="1" dirty="0"/>
              <a:t>(20154280)</a:t>
            </a:r>
            <a:endParaRPr kumimoji="1" lang="x-none" altLang="en-US" b="1" dirty="0"/>
          </a:p>
        </p:txBody>
      </p:sp>
    </p:spTree>
    <p:extLst>
      <p:ext uri="{BB962C8B-B14F-4D97-AF65-F5344CB8AC3E}">
        <p14:creationId xmlns:p14="http://schemas.microsoft.com/office/powerpoint/2010/main" val="3863668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2" y="523116"/>
            <a:ext cx="4981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시스템 흐름도</a:t>
            </a:r>
          </a:p>
        </p:txBody>
      </p:sp>
      <p:sp>
        <p:nvSpPr>
          <p:cNvPr id="4" name="AutoShape 4" descr="아두이노icon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아두이노icon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424195"/>
            <a:ext cx="11468100" cy="51625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49008" y="283924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latin typeface="+mn-ea"/>
              </a:rPr>
              <a:t>회원가입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50157" y="283924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latin typeface="+mn-ea"/>
              </a:rPr>
              <a:t>프로필선택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3948" y="283924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</a:rPr>
              <a:t>모드선택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76122" y="3155549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나만의 설정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83287" y="3155549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추천 모드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91062" y="3155549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온라인 모드</a:t>
            </a:r>
          </a:p>
        </p:txBody>
      </p:sp>
    </p:spTree>
    <p:extLst>
      <p:ext uri="{BB962C8B-B14F-4D97-AF65-F5344CB8AC3E}">
        <p14:creationId xmlns:p14="http://schemas.microsoft.com/office/powerpoint/2010/main" val="3231223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C265A66-5F2C-488C-AC8D-8D373FF54653}"/>
              </a:ext>
            </a:extLst>
          </p:cNvPr>
          <p:cNvSpPr/>
          <p:nvPr/>
        </p:nvSpPr>
        <p:spPr>
          <a:xfrm>
            <a:off x="2591178" y="2321004"/>
            <a:ext cx="1863790" cy="435259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2209962" y="2321004"/>
            <a:ext cx="81275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수집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A9A9F-94F2-41E0-8243-A2BA3040BBDE}"/>
              </a:ext>
            </a:extLst>
          </p:cNvPr>
          <p:cNvSpPr txBox="1"/>
          <p:nvPr/>
        </p:nvSpPr>
        <p:spPr>
          <a:xfrm>
            <a:off x="3259377" y="3429000"/>
            <a:ext cx="61861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latin typeface="+mj-lt"/>
              </a:rPr>
              <a:t> </a:t>
            </a:r>
            <a:r>
              <a:rPr lang="en-US" altLang="ko-KR" sz="2800" b="1" dirty="0">
                <a:latin typeface="+mj-lt"/>
              </a:rPr>
              <a:t>I-Tub </a:t>
            </a:r>
            <a:r>
              <a:rPr lang="ko-KR" altLang="en-US" sz="2800" b="1" dirty="0">
                <a:latin typeface="+mj-lt"/>
              </a:rPr>
              <a:t>데이터 수집 방법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latin typeface="+mj-lt"/>
              </a:rPr>
              <a:t> </a:t>
            </a:r>
            <a:r>
              <a:rPr lang="en-US" altLang="ko-KR" sz="2800" b="1" dirty="0">
                <a:latin typeface="+mj-lt"/>
              </a:rPr>
              <a:t>I-Tub </a:t>
            </a:r>
            <a:r>
              <a:rPr lang="ko-KR" altLang="en-US" sz="2800" b="1" dirty="0">
                <a:latin typeface="+mj-lt"/>
              </a:rPr>
              <a:t>데이터 전처리 및 분석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latin typeface="+mj-lt"/>
              </a:rPr>
              <a:t> </a:t>
            </a:r>
            <a:r>
              <a:rPr lang="en-US" altLang="ko-KR" sz="2800" b="1" dirty="0">
                <a:latin typeface="+mj-lt"/>
              </a:rPr>
              <a:t>I-Tub </a:t>
            </a:r>
            <a:r>
              <a:rPr lang="ko-KR" altLang="en-US" sz="2800" b="1" dirty="0">
                <a:latin typeface="+mj-lt"/>
              </a:rPr>
              <a:t>데이터 학습 및 모델 선정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3912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0" y="523116"/>
            <a:ext cx="5935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수집 방법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F7BF730C-71E5-439E-91D4-C0ADF5749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47633"/>
              </p:ext>
            </p:extLst>
          </p:nvPr>
        </p:nvGraphicFramePr>
        <p:xfrm>
          <a:off x="624840" y="2228293"/>
          <a:ext cx="10942320" cy="4117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163">
                  <a:extLst>
                    <a:ext uri="{9D8B030D-6E8A-4147-A177-3AD203B41FA5}">
                      <a16:colId xmlns:a16="http://schemas.microsoft.com/office/drawing/2014/main" val="2289281271"/>
                    </a:ext>
                  </a:extLst>
                </a:gridCol>
                <a:gridCol w="8104157">
                  <a:extLst>
                    <a:ext uri="{9D8B030D-6E8A-4147-A177-3AD203B41FA5}">
                      <a16:colId xmlns:a16="http://schemas.microsoft.com/office/drawing/2014/main" val="699324120"/>
                    </a:ext>
                  </a:extLst>
                </a:gridCol>
              </a:tblGrid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질문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 항목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&gt;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328272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귀하의 성별은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177984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귀하의 나이는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680341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선호하는 온도는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선호하는 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676868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평균 목욕 시간대는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목욕 시간대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305397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목욕 하는데 걸리는 시간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목욕하는데 걸리는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523849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입욕제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사용 여부는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입욕제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사용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497633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귀하의 직업은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직업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700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3B551CD-4C2F-438F-ACE5-E32C39B23CFF}"/>
              </a:ext>
            </a:extLst>
          </p:cNvPr>
          <p:cNvSpPr txBox="1"/>
          <p:nvPr/>
        </p:nvSpPr>
        <p:spPr>
          <a:xfrm>
            <a:off x="773584" y="1119028"/>
            <a:ext cx="107935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● </a:t>
            </a:r>
            <a:r>
              <a:rPr lang="en-US" altLang="ko-KR" sz="2200" dirty="0"/>
              <a:t>I-Tub</a:t>
            </a:r>
            <a:r>
              <a:rPr lang="ko-KR" altLang="en-US" sz="2200" dirty="0"/>
              <a:t>에 사용할 적당한 데이터가 없어 직접 중요하다고 판단한 항목들을 선정하여 구글 폼을 활용해 설문조사를 통한 데이터를 수집 실시 </a:t>
            </a:r>
            <a:r>
              <a:rPr lang="en-US" altLang="ko-KR" sz="2200" dirty="0"/>
              <a:t>(3290</a:t>
            </a:r>
            <a:r>
              <a:rPr lang="ko-KR" altLang="en-US" sz="2200" dirty="0"/>
              <a:t>명</a:t>
            </a:r>
            <a:r>
              <a:rPr lang="en-US" altLang="ko-KR" sz="2200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441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6FC95020-5A6E-4171-999C-3B5611B5A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8"/>
          <a:stretch/>
        </p:blipFill>
        <p:spPr>
          <a:xfrm>
            <a:off x="1145894" y="2068182"/>
            <a:ext cx="10315324" cy="44396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3CFC53-944D-4121-99A8-7850B4C34EC9}"/>
              </a:ext>
            </a:extLst>
          </p:cNvPr>
          <p:cNvSpPr txBox="1"/>
          <p:nvPr/>
        </p:nvSpPr>
        <p:spPr>
          <a:xfrm>
            <a:off x="261388" y="1381285"/>
            <a:ext cx="11082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● 의도한 형식으로 답하지 않은 답변에 대한 데이터전처리가 필요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5C70D5-79A4-4A16-BEB2-5B6FA87EA2C2}"/>
              </a:ext>
            </a:extLst>
          </p:cNvPr>
          <p:cNvSpPr txBox="1"/>
          <p:nvPr/>
        </p:nvSpPr>
        <p:spPr>
          <a:xfrm>
            <a:off x="465221" y="523116"/>
            <a:ext cx="5637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I-Tub </a:t>
            </a:r>
            <a:r>
              <a:rPr lang="ko-KR" altLang="en-US" sz="4000" b="1" dirty="0"/>
              <a:t>데이터 수집결과</a:t>
            </a:r>
            <a:endParaRPr lang="en-US" altLang="ko-KR" sz="4000" b="1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794A462-073B-4C97-8AE6-258424987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251070"/>
              </p:ext>
            </p:extLst>
          </p:nvPr>
        </p:nvGraphicFramePr>
        <p:xfrm>
          <a:off x="1145894" y="1956121"/>
          <a:ext cx="1030621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226">
                  <a:extLst>
                    <a:ext uri="{9D8B030D-6E8A-4147-A177-3AD203B41FA5}">
                      <a16:colId xmlns:a16="http://schemas.microsoft.com/office/drawing/2014/main" val="3931800829"/>
                    </a:ext>
                  </a:extLst>
                </a:gridCol>
                <a:gridCol w="933855">
                  <a:extLst>
                    <a:ext uri="{9D8B030D-6E8A-4147-A177-3AD203B41FA5}">
                      <a16:colId xmlns:a16="http://schemas.microsoft.com/office/drawing/2014/main" val="4104544172"/>
                    </a:ext>
                  </a:extLst>
                </a:gridCol>
                <a:gridCol w="1750979">
                  <a:extLst>
                    <a:ext uri="{9D8B030D-6E8A-4147-A177-3AD203B41FA5}">
                      <a16:colId xmlns:a16="http://schemas.microsoft.com/office/drawing/2014/main" val="2071757096"/>
                    </a:ext>
                  </a:extLst>
                </a:gridCol>
                <a:gridCol w="1974715">
                  <a:extLst>
                    <a:ext uri="{9D8B030D-6E8A-4147-A177-3AD203B41FA5}">
                      <a16:colId xmlns:a16="http://schemas.microsoft.com/office/drawing/2014/main" val="144601928"/>
                    </a:ext>
                  </a:extLst>
                </a:gridCol>
                <a:gridCol w="1896893">
                  <a:extLst>
                    <a:ext uri="{9D8B030D-6E8A-4147-A177-3AD203B41FA5}">
                      <a16:colId xmlns:a16="http://schemas.microsoft.com/office/drawing/2014/main" val="867727936"/>
                    </a:ext>
                  </a:extLst>
                </a:gridCol>
                <a:gridCol w="1313234">
                  <a:extLst>
                    <a:ext uri="{9D8B030D-6E8A-4147-A177-3AD203B41FA5}">
                      <a16:colId xmlns:a16="http://schemas.microsoft.com/office/drawing/2014/main" val="2688473200"/>
                    </a:ext>
                  </a:extLst>
                </a:gridCol>
                <a:gridCol w="1337311">
                  <a:extLst>
                    <a:ext uri="{9D8B030D-6E8A-4147-A177-3AD203B41FA5}">
                      <a16:colId xmlns:a16="http://schemas.microsoft.com/office/drawing/2014/main" val="2287402396"/>
                    </a:ext>
                  </a:extLst>
                </a:gridCol>
              </a:tblGrid>
              <a:tr h="391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C55A11"/>
                          </a:solidFill>
                        </a:rPr>
                        <a:t>샤워 온도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B050"/>
                          </a:solidFill>
                        </a:rPr>
                        <a:t>목욕시작시간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B0F0"/>
                          </a:solidFill>
                        </a:rPr>
                        <a:t>목욕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ysClr val="windowText" lastClr="000000"/>
                          </a:solidFill>
                        </a:rPr>
                        <a:t>입욕제</a:t>
                      </a:r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54472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E937-C8CC-4207-A060-FBB1C3A9179F}"/>
              </a:ext>
            </a:extLst>
          </p:cNvPr>
          <p:cNvSpPr/>
          <p:nvPr/>
        </p:nvSpPr>
        <p:spPr>
          <a:xfrm>
            <a:off x="2276712" y="2316489"/>
            <a:ext cx="877824" cy="422256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9E4249-35B4-4AEB-B46F-F51BC6B25FF3}"/>
              </a:ext>
            </a:extLst>
          </p:cNvPr>
          <p:cNvSpPr/>
          <p:nvPr/>
        </p:nvSpPr>
        <p:spPr>
          <a:xfrm>
            <a:off x="3225469" y="2320233"/>
            <a:ext cx="1670304" cy="4222565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B24B50-86F1-45E1-9115-628804FB1820}"/>
              </a:ext>
            </a:extLst>
          </p:cNvPr>
          <p:cNvSpPr/>
          <p:nvPr/>
        </p:nvSpPr>
        <p:spPr>
          <a:xfrm>
            <a:off x="4979767" y="2310003"/>
            <a:ext cx="1924286" cy="4224480"/>
          </a:xfrm>
          <a:prstGeom prst="rect">
            <a:avLst/>
          </a:prstGeom>
          <a:noFill/>
          <a:ln w="76200">
            <a:solidFill>
              <a:srgbClr val="00B05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6D204A-38F4-4BDC-AE22-1916359F778D}"/>
              </a:ext>
            </a:extLst>
          </p:cNvPr>
          <p:cNvSpPr/>
          <p:nvPr/>
        </p:nvSpPr>
        <p:spPr>
          <a:xfrm>
            <a:off x="6960005" y="2316489"/>
            <a:ext cx="1850669" cy="4222565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9FCFA70-CF5D-4FA8-921B-6286F7CDB4A0}"/>
              </a:ext>
            </a:extLst>
          </p:cNvPr>
          <p:cNvSpPr/>
          <p:nvPr/>
        </p:nvSpPr>
        <p:spPr>
          <a:xfrm>
            <a:off x="2076201" y="1948493"/>
            <a:ext cx="343472" cy="3434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3E21CF0-FF70-4E76-83B4-0F80BA96B622}"/>
              </a:ext>
            </a:extLst>
          </p:cNvPr>
          <p:cNvSpPr/>
          <p:nvPr/>
        </p:nvSpPr>
        <p:spPr>
          <a:xfrm>
            <a:off x="3173123" y="1948493"/>
            <a:ext cx="343472" cy="3434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15F3DFF-F506-4D54-8A10-81E46699DF41}"/>
              </a:ext>
            </a:extLst>
          </p:cNvPr>
          <p:cNvSpPr/>
          <p:nvPr/>
        </p:nvSpPr>
        <p:spPr>
          <a:xfrm>
            <a:off x="4814541" y="1938198"/>
            <a:ext cx="343472" cy="3434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B992159-D768-40E6-B976-CDFACBA5766F}"/>
              </a:ext>
            </a:extLst>
          </p:cNvPr>
          <p:cNvSpPr/>
          <p:nvPr/>
        </p:nvSpPr>
        <p:spPr>
          <a:xfrm>
            <a:off x="6922956" y="1918948"/>
            <a:ext cx="343472" cy="3434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7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948A208-27B6-4D81-8D2C-A36F23B6B45F}"/>
              </a:ext>
            </a:extLst>
          </p:cNvPr>
          <p:cNvGrpSpPr/>
          <p:nvPr/>
        </p:nvGrpSpPr>
        <p:grpSpPr>
          <a:xfrm>
            <a:off x="3456199" y="2954739"/>
            <a:ext cx="7973373" cy="3207735"/>
            <a:chOff x="1902084" y="2164850"/>
            <a:chExt cx="6792063" cy="2160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CAA13-F236-46A2-98B2-0B7952ADFA02}"/>
                </a:ext>
              </a:extLst>
            </p:cNvPr>
            <p:cNvSpPr/>
            <p:nvPr/>
          </p:nvSpPr>
          <p:spPr>
            <a:xfrm>
              <a:off x="5472113" y="3244850"/>
              <a:ext cx="124777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FFFFFF"/>
                  </a:solidFill>
                  <a:latin typeface="맑은 고딕" panose="020B0503020000020004" pitchFamily="50" charset="-127"/>
                </a:rPr>
                <a:t>Column2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97C5B7B8-9087-4E94-A010-7C8B603D32B3}"/>
                </a:ext>
              </a:extLst>
            </p:cNvPr>
            <p:cNvCxnSpPr/>
            <p:nvPr/>
          </p:nvCxnSpPr>
          <p:spPr>
            <a:xfrm>
              <a:off x="4865991" y="3183890"/>
              <a:ext cx="8642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9" name="_x138102184" descr="EMB00000b285146">
              <a:extLst>
                <a:ext uri="{FF2B5EF4-FFF2-40B4-BE49-F238E27FC236}">
                  <a16:creationId xmlns:a16="http://schemas.microsoft.com/office/drawing/2014/main" id="{15942BEE-63D9-4C2C-B5B2-E9D156D855F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2084" y="2164850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_x138075216" descr="EMB00000b285144">
              <a:extLst>
                <a:ext uri="{FF2B5EF4-FFF2-40B4-BE49-F238E27FC236}">
                  <a16:creationId xmlns:a16="http://schemas.microsoft.com/office/drawing/2014/main" id="{8A2A3C27-4871-4161-AB21-76E020C7EEE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147" y="2164850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3851AB4-E429-40CC-9E70-1F2237C4A465}"/>
              </a:ext>
            </a:extLst>
          </p:cNvPr>
          <p:cNvSpPr txBox="1"/>
          <p:nvPr/>
        </p:nvSpPr>
        <p:spPr>
          <a:xfrm>
            <a:off x="3456199" y="2133829"/>
            <a:ext cx="732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●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정수형 필드에 저장하기 위해 문자를 모두 제거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7B0155-CAAC-43EB-8992-CE472441E6EA}"/>
              </a:ext>
            </a:extLst>
          </p:cNvPr>
          <p:cNvSpPr txBox="1"/>
          <p:nvPr/>
        </p:nvSpPr>
        <p:spPr>
          <a:xfrm>
            <a:off x="465220" y="523116"/>
            <a:ext cx="5078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DADA452-711A-425B-8B54-79F55C071350}"/>
              </a:ext>
            </a:extLst>
          </p:cNvPr>
          <p:cNvSpPr/>
          <p:nvPr/>
        </p:nvSpPr>
        <p:spPr>
          <a:xfrm>
            <a:off x="457154" y="1670546"/>
            <a:ext cx="343472" cy="3434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EAAC1A0-4B0E-435F-AAE8-D7E8909AD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84" t="37719" r="69360" b="59906"/>
          <a:stretch/>
        </p:blipFill>
        <p:spPr>
          <a:xfrm>
            <a:off x="3404574" y="1532757"/>
            <a:ext cx="3598110" cy="38863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F62859-3ADF-46C1-913E-7FB3AA73889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47163" y="2014018"/>
            <a:ext cx="1389600" cy="4150800"/>
          </a:xfrm>
          <a:prstGeom prst="rect">
            <a:avLst/>
          </a:prstGeom>
        </p:spPr>
      </p:pic>
      <p:cxnSp>
        <p:nvCxnSpPr>
          <p:cNvPr id="9" name="구부러진 연결선 8"/>
          <p:cNvCxnSpPr>
            <a:endCxn id="14" idx="1"/>
          </p:cNvCxnSpPr>
          <p:nvPr/>
        </p:nvCxnSpPr>
        <p:spPr>
          <a:xfrm rot="5400000" flipH="1" flipV="1">
            <a:off x="1876299" y="2162220"/>
            <a:ext cx="1963418" cy="1093132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7CB23BD1-934A-4AE7-8019-4252498EC117}"/>
              </a:ext>
            </a:extLst>
          </p:cNvPr>
          <p:cNvSpPr/>
          <p:nvPr/>
        </p:nvSpPr>
        <p:spPr>
          <a:xfrm>
            <a:off x="6297684" y="748539"/>
            <a:ext cx="343472" cy="3434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62B0A97-E9FA-4710-BE7E-0E343C1FA597}"/>
              </a:ext>
            </a:extLst>
          </p:cNvPr>
          <p:cNvSpPr/>
          <p:nvPr/>
        </p:nvSpPr>
        <p:spPr>
          <a:xfrm>
            <a:off x="7395530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8FEC933-537E-430B-8C35-338F62CFA541}"/>
              </a:ext>
            </a:extLst>
          </p:cNvPr>
          <p:cNvSpPr/>
          <p:nvPr/>
        </p:nvSpPr>
        <p:spPr>
          <a:xfrm>
            <a:off x="9032485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DA9168F-8003-4D39-A8F8-7862DC9A3B7F}"/>
              </a:ext>
            </a:extLst>
          </p:cNvPr>
          <p:cNvSpPr/>
          <p:nvPr/>
        </p:nvSpPr>
        <p:spPr>
          <a:xfrm>
            <a:off x="10444927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627032-C3EA-4097-B11E-3411755C9D82}"/>
              </a:ext>
            </a:extLst>
          </p:cNvPr>
          <p:cNvSpPr txBox="1"/>
          <p:nvPr/>
        </p:nvSpPr>
        <p:spPr>
          <a:xfrm>
            <a:off x="6641156" y="712283"/>
            <a:ext cx="692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나이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D7B01-9AB1-4FBA-8955-7A6A132134C0}"/>
              </a:ext>
            </a:extLst>
          </p:cNvPr>
          <p:cNvSpPr txBox="1"/>
          <p:nvPr/>
        </p:nvSpPr>
        <p:spPr>
          <a:xfrm>
            <a:off x="7800461" y="712283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샤워 온도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BD4105-936B-4124-AFA1-D5C781248EDB}"/>
              </a:ext>
            </a:extLst>
          </p:cNvPr>
          <p:cNvSpPr txBox="1"/>
          <p:nvPr/>
        </p:nvSpPr>
        <p:spPr>
          <a:xfrm>
            <a:off x="9271349" y="584671"/>
            <a:ext cx="1309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목욕</a:t>
            </a:r>
            <a:endParaRPr lang="en-US" altLang="ko-KR" b="1" dirty="0"/>
          </a:p>
          <a:p>
            <a:pPr algn="ctr"/>
            <a:r>
              <a:rPr lang="ko-KR" altLang="en-US" b="1" dirty="0" err="1"/>
              <a:t>시작시간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0192ED-46F3-4D97-BCC9-460BDDB36059}"/>
              </a:ext>
            </a:extLst>
          </p:cNvPr>
          <p:cNvSpPr txBox="1"/>
          <p:nvPr/>
        </p:nvSpPr>
        <p:spPr>
          <a:xfrm>
            <a:off x="10788399" y="740374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목욕시간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18562"/>
              </p:ext>
            </p:extLst>
          </p:nvPr>
        </p:nvGraphicFramePr>
        <p:xfrm>
          <a:off x="8222436" y="1353737"/>
          <a:ext cx="334067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558">
                  <a:extLst>
                    <a:ext uri="{9D8B030D-6E8A-4147-A177-3AD203B41FA5}">
                      <a16:colId xmlns:a16="http://schemas.microsoft.com/office/drawing/2014/main" val="3495750884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1627812997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461743688"/>
                    </a:ext>
                  </a:extLst>
                </a:gridCol>
              </a:tblGrid>
              <a:tr h="30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최소값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최대값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6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737596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3E6634-544C-4052-96E6-41335824C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41513"/>
              </p:ext>
            </p:extLst>
          </p:nvPr>
        </p:nvGraphicFramePr>
        <p:xfrm>
          <a:off x="947163" y="1622849"/>
          <a:ext cx="13896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600">
                  <a:extLst>
                    <a:ext uri="{9D8B030D-6E8A-4147-A177-3AD203B41FA5}">
                      <a16:colId xmlns:a16="http://schemas.microsoft.com/office/drawing/2014/main" val="283215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23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032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57256E-42B8-402B-B169-C610CF43EFF6}"/>
              </a:ext>
            </a:extLst>
          </p:cNvPr>
          <p:cNvGrpSpPr/>
          <p:nvPr/>
        </p:nvGrpSpPr>
        <p:grpSpPr>
          <a:xfrm>
            <a:off x="3132642" y="2960534"/>
            <a:ext cx="7974000" cy="3207600"/>
            <a:chOff x="2493667" y="3936055"/>
            <a:chExt cx="6635328" cy="2166035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6796008F-0131-4063-A8EB-08A354570C95}"/>
                </a:ext>
              </a:extLst>
            </p:cNvPr>
            <p:cNvCxnSpPr/>
            <p:nvPr/>
          </p:nvCxnSpPr>
          <p:spPr>
            <a:xfrm>
              <a:off x="5193002" y="4922520"/>
              <a:ext cx="10401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7" name="_x138104104" descr="EMB00000b285147">
              <a:extLst>
                <a:ext uri="{FF2B5EF4-FFF2-40B4-BE49-F238E27FC236}">
                  <a16:creationId xmlns:a16="http://schemas.microsoft.com/office/drawing/2014/main" id="{0718C87B-E352-471A-B049-09B680354C5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3667" y="3936055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_x138076016" descr="EMB00000b285148">
              <a:extLst>
                <a:ext uri="{FF2B5EF4-FFF2-40B4-BE49-F238E27FC236}">
                  <a16:creationId xmlns:a16="http://schemas.microsoft.com/office/drawing/2014/main" id="{EA8123C1-1970-4C62-9438-0507CB12915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8995" y="3942090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1ADC8BD-9D9D-498C-9980-6E07DD2979E1}"/>
              </a:ext>
            </a:extLst>
          </p:cNvPr>
          <p:cNvSpPr txBox="1"/>
          <p:nvPr/>
        </p:nvSpPr>
        <p:spPr>
          <a:xfrm>
            <a:off x="3401710" y="2090918"/>
            <a:ext cx="8797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● 너무 많은 답변이 나와 범주의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가지 항목 중 비슷한 항목으로 통합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A1CF3A-4C0D-4D46-A33C-4A4B50477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81" y="1892011"/>
            <a:ext cx="1672709" cy="4222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4C08DD-A46F-4250-AE54-53AA7F279AB9}"/>
              </a:ext>
            </a:extLst>
          </p:cNvPr>
          <p:cNvSpPr txBox="1"/>
          <p:nvPr/>
        </p:nvSpPr>
        <p:spPr>
          <a:xfrm>
            <a:off x="465220" y="523116"/>
            <a:ext cx="526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334714" y="1513333"/>
            <a:ext cx="343472" cy="339893"/>
          </a:xfrm>
          <a:prstGeom prst="ellipse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구부러진 연결선 12"/>
          <p:cNvCxnSpPr/>
          <p:nvPr/>
        </p:nvCxnSpPr>
        <p:spPr>
          <a:xfrm rot="5400000" flipH="1" flipV="1">
            <a:off x="2058078" y="2105787"/>
            <a:ext cx="1903689" cy="1093132"/>
          </a:xfrm>
          <a:prstGeom prst="curvedConnector2">
            <a:avLst/>
          </a:prstGeom>
          <a:ln w="5715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EAAC1A0-4B0E-435F-AAE8-D7E8909ADA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96" t="37775" r="57347" b="60130"/>
          <a:stretch/>
        </p:blipFill>
        <p:spPr>
          <a:xfrm>
            <a:off x="3577629" y="1513333"/>
            <a:ext cx="3286158" cy="303892"/>
          </a:xfrm>
          <a:prstGeom prst="rect">
            <a:avLst/>
          </a:prstGeom>
          <a:effectLst>
            <a:softEdge rad="0"/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9FCFA70-CF5D-4FA8-921B-6286F7CDB4A0}"/>
              </a:ext>
            </a:extLst>
          </p:cNvPr>
          <p:cNvSpPr/>
          <p:nvPr/>
        </p:nvSpPr>
        <p:spPr>
          <a:xfrm>
            <a:off x="6297683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E21CF0-FF70-4E76-83B4-0F80BA96B622}"/>
              </a:ext>
            </a:extLst>
          </p:cNvPr>
          <p:cNvSpPr/>
          <p:nvPr/>
        </p:nvSpPr>
        <p:spPr>
          <a:xfrm>
            <a:off x="7395529" y="748539"/>
            <a:ext cx="343472" cy="343472"/>
          </a:xfrm>
          <a:prstGeom prst="ellipse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15F3DFF-F506-4D54-8A10-81E46699DF41}"/>
              </a:ext>
            </a:extLst>
          </p:cNvPr>
          <p:cNvSpPr/>
          <p:nvPr/>
        </p:nvSpPr>
        <p:spPr>
          <a:xfrm>
            <a:off x="9032484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B992159-D768-40E6-B976-CDFACBA5766F}"/>
              </a:ext>
            </a:extLst>
          </p:cNvPr>
          <p:cNvSpPr/>
          <p:nvPr/>
        </p:nvSpPr>
        <p:spPr>
          <a:xfrm>
            <a:off x="10444926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102FCF-D12A-4A7D-A4EC-80FBB2B28E8D}"/>
              </a:ext>
            </a:extLst>
          </p:cNvPr>
          <p:cNvSpPr txBox="1"/>
          <p:nvPr/>
        </p:nvSpPr>
        <p:spPr>
          <a:xfrm>
            <a:off x="6641155" y="712283"/>
            <a:ext cx="692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나이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102FCF-D12A-4A7D-A4EC-80FBB2B28E8D}"/>
              </a:ext>
            </a:extLst>
          </p:cNvPr>
          <p:cNvSpPr txBox="1"/>
          <p:nvPr/>
        </p:nvSpPr>
        <p:spPr>
          <a:xfrm>
            <a:off x="7800460" y="712283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55A11"/>
                </a:solidFill>
              </a:rPr>
              <a:t>샤워 온도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02FCF-D12A-4A7D-A4EC-80FBB2B28E8D}"/>
              </a:ext>
            </a:extLst>
          </p:cNvPr>
          <p:cNvSpPr txBox="1"/>
          <p:nvPr/>
        </p:nvSpPr>
        <p:spPr>
          <a:xfrm>
            <a:off x="9271348" y="584671"/>
            <a:ext cx="1309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목욕</a:t>
            </a:r>
            <a:endParaRPr lang="en-US" altLang="ko-KR" b="1" dirty="0"/>
          </a:p>
          <a:p>
            <a:pPr algn="ctr"/>
            <a:r>
              <a:rPr lang="ko-KR" altLang="en-US" b="1" dirty="0" err="1"/>
              <a:t>시작시간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102FCF-D12A-4A7D-A4EC-80FBB2B28E8D}"/>
              </a:ext>
            </a:extLst>
          </p:cNvPr>
          <p:cNvSpPr txBox="1"/>
          <p:nvPr/>
        </p:nvSpPr>
        <p:spPr>
          <a:xfrm>
            <a:off x="10788398" y="740374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목욕시간</a:t>
            </a:r>
            <a:endParaRPr lang="ko-KR" altLang="en-US" b="1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EF6B41F-F929-46DE-8B38-35086B483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19918"/>
              </p:ext>
            </p:extLst>
          </p:nvPr>
        </p:nvGraphicFramePr>
        <p:xfrm>
          <a:off x="818648" y="1505984"/>
          <a:ext cx="166704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042">
                  <a:extLst>
                    <a:ext uri="{9D8B030D-6E8A-4147-A177-3AD203B41FA5}">
                      <a16:colId xmlns:a16="http://schemas.microsoft.com/office/drawing/2014/main" val="283215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</a:rPr>
                        <a:t>샤워 온도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23222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745411"/>
              </p:ext>
            </p:extLst>
          </p:nvPr>
        </p:nvGraphicFramePr>
        <p:xfrm>
          <a:off x="8222436" y="1353737"/>
          <a:ext cx="334067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674">
                  <a:extLst>
                    <a:ext uri="{9D8B030D-6E8A-4147-A177-3AD203B41FA5}">
                      <a16:colId xmlns:a16="http://schemas.microsoft.com/office/drawing/2014/main" val="3495750884"/>
                    </a:ext>
                  </a:extLst>
                </a:gridCol>
              </a:tblGrid>
              <a:tr h="30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 개수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빈도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6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따뜻함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시원함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1" baseline="0" dirty="0">
                          <a:solidFill>
                            <a:schemeClr val="tx1"/>
                          </a:solidFill>
                        </a:rPr>
                        <a:t>미지근함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737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602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8EBDAF-47B0-4060-A740-4B4144C784A2}"/>
              </a:ext>
            </a:extLst>
          </p:cNvPr>
          <p:cNvGrpSpPr/>
          <p:nvPr/>
        </p:nvGrpSpPr>
        <p:grpSpPr>
          <a:xfrm>
            <a:off x="3220244" y="2887463"/>
            <a:ext cx="7974000" cy="3207600"/>
            <a:chOff x="2538415" y="3956504"/>
            <a:chExt cx="6393185" cy="2160000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6EC35F5-BB04-4C1A-A5D1-0B781DCA4906}"/>
                </a:ext>
              </a:extLst>
            </p:cNvPr>
            <p:cNvCxnSpPr>
              <a:cxnSpLocks/>
            </p:cNvCxnSpPr>
            <p:nvPr/>
          </p:nvCxnSpPr>
          <p:spPr>
            <a:xfrm>
              <a:off x="5221008" y="4975544"/>
              <a:ext cx="10401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39C99-075D-4C35-A172-C9466D3C7A7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8415" y="3956504"/>
              <a:ext cx="2160000" cy="21600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AC75C43-D145-4B92-BBA0-04C09974247B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1600" y="3956504"/>
              <a:ext cx="2160000" cy="2160000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0A92AD0-C40A-4CB9-A8CE-649EB48F5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29" y="2047916"/>
            <a:ext cx="1573254" cy="4186800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5BE75209-AB84-4770-A2EE-11BF66B63767}"/>
              </a:ext>
            </a:extLst>
          </p:cNvPr>
          <p:cNvSpPr/>
          <p:nvPr/>
        </p:nvSpPr>
        <p:spPr>
          <a:xfrm>
            <a:off x="293484" y="1653496"/>
            <a:ext cx="343472" cy="34347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" name="구부러진 연결선 13"/>
          <p:cNvCxnSpPr>
            <a:cxnSpLocks/>
          </p:cNvCxnSpPr>
          <p:nvPr/>
        </p:nvCxnSpPr>
        <p:spPr>
          <a:xfrm flipV="1">
            <a:off x="2252133" y="1617758"/>
            <a:ext cx="922098" cy="820642"/>
          </a:xfrm>
          <a:prstGeom prst="curved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EAAC1A0-4B0E-435F-AAE8-D7E8909ADA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538" t="28632" r="29960" b="67957"/>
          <a:stretch/>
        </p:blipFill>
        <p:spPr>
          <a:xfrm>
            <a:off x="3278419" y="1357232"/>
            <a:ext cx="3786549" cy="46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99F124F9-76E2-4FFC-B2E7-3BCDADEBFA02}"/>
              </a:ext>
            </a:extLst>
          </p:cNvPr>
          <p:cNvSpPr/>
          <p:nvPr/>
        </p:nvSpPr>
        <p:spPr>
          <a:xfrm>
            <a:off x="6297688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8E2E864-D732-4277-99EA-89096277E259}"/>
              </a:ext>
            </a:extLst>
          </p:cNvPr>
          <p:cNvSpPr/>
          <p:nvPr/>
        </p:nvSpPr>
        <p:spPr>
          <a:xfrm>
            <a:off x="7395534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651A96B-DEF5-4FDB-881E-8CD792BD41B7}"/>
              </a:ext>
            </a:extLst>
          </p:cNvPr>
          <p:cNvSpPr/>
          <p:nvPr/>
        </p:nvSpPr>
        <p:spPr>
          <a:xfrm>
            <a:off x="9032489" y="746663"/>
            <a:ext cx="343472" cy="34347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B178C8B-1591-4BA3-8434-8893BD4090DF}"/>
              </a:ext>
            </a:extLst>
          </p:cNvPr>
          <p:cNvSpPr/>
          <p:nvPr/>
        </p:nvSpPr>
        <p:spPr>
          <a:xfrm>
            <a:off x="10444931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D4E719-B0D9-4FD8-814E-74E392BFB62A}"/>
              </a:ext>
            </a:extLst>
          </p:cNvPr>
          <p:cNvSpPr txBox="1"/>
          <p:nvPr/>
        </p:nvSpPr>
        <p:spPr>
          <a:xfrm>
            <a:off x="6641160" y="712283"/>
            <a:ext cx="692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나이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58DB7D-DB47-4F20-B51E-12E0659133AC}"/>
              </a:ext>
            </a:extLst>
          </p:cNvPr>
          <p:cNvSpPr txBox="1"/>
          <p:nvPr/>
        </p:nvSpPr>
        <p:spPr>
          <a:xfrm>
            <a:off x="7800465" y="712283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샤워 온도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634F3A-3B2E-4850-9117-F564F2CBCC9D}"/>
              </a:ext>
            </a:extLst>
          </p:cNvPr>
          <p:cNvSpPr txBox="1"/>
          <p:nvPr/>
        </p:nvSpPr>
        <p:spPr>
          <a:xfrm>
            <a:off x="9271353" y="584671"/>
            <a:ext cx="1309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50"/>
                </a:solidFill>
              </a:rPr>
              <a:t>목욕</a:t>
            </a:r>
            <a:endParaRPr lang="en-US" altLang="ko-KR" b="1" dirty="0">
              <a:solidFill>
                <a:srgbClr val="00B050"/>
              </a:solidFill>
            </a:endParaRPr>
          </a:p>
          <a:p>
            <a:pPr algn="ctr"/>
            <a:r>
              <a:rPr lang="ko-KR" altLang="en-US" b="1" dirty="0" err="1">
                <a:solidFill>
                  <a:srgbClr val="00B050"/>
                </a:solidFill>
              </a:rPr>
              <a:t>시작시간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5F3EBF-782D-442C-B364-3FF091282A3C}"/>
              </a:ext>
            </a:extLst>
          </p:cNvPr>
          <p:cNvSpPr txBox="1"/>
          <p:nvPr/>
        </p:nvSpPr>
        <p:spPr>
          <a:xfrm>
            <a:off x="10788403" y="740374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목욕시간</a:t>
            </a:r>
            <a:endParaRPr lang="ko-KR" altLang="en-US" b="1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6770"/>
              </p:ext>
            </p:extLst>
          </p:nvPr>
        </p:nvGraphicFramePr>
        <p:xfrm>
          <a:off x="8222436" y="1353737"/>
          <a:ext cx="334067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558">
                  <a:extLst>
                    <a:ext uri="{9D8B030D-6E8A-4147-A177-3AD203B41FA5}">
                      <a16:colId xmlns:a16="http://schemas.microsoft.com/office/drawing/2014/main" val="3495750884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1627812997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461743688"/>
                    </a:ext>
                  </a:extLst>
                </a:gridCol>
              </a:tblGrid>
              <a:tr h="30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최소값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최대값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6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737596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084A1C71-7AA9-4CB1-B5BF-92665D783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108534"/>
              </p:ext>
            </p:extLst>
          </p:nvPr>
        </p:nvGraphicFramePr>
        <p:xfrm>
          <a:off x="749453" y="1672745"/>
          <a:ext cx="15657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730">
                  <a:extLst>
                    <a:ext uri="{9D8B030D-6E8A-4147-A177-3AD203B41FA5}">
                      <a16:colId xmlns:a16="http://schemas.microsoft.com/office/drawing/2014/main" val="283215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</a:rPr>
                        <a:t>목욕시작시간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2322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03851AB4-E429-40CC-9E70-1F2237C4A465}"/>
              </a:ext>
            </a:extLst>
          </p:cNvPr>
          <p:cNvSpPr txBox="1"/>
          <p:nvPr/>
        </p:nvSpPr>
        <p:spPr>
          <a:xfrm>
            <a:off x="3174231" y="2192137"/>
            <a:ext cx="90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●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정수형 필드에 저장하기 위해 모두 </a:t>
            </a:r>
            <a:r>
              <a:rPr lang="en-US" altLang="ko-KR" sz="2400" b="1" dirty="0"/>
              <a:t>24</a:t>
            </a:r>
            <a:r>
              <a:rPr lang="ko-KR" altLang="en-US" sz="2400" b="1" dirty="0"/>
              <a:t>시 형식의 정수로 변환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7B0155-CAAC-43EB-8992-CE472441E6EA}"/>
              </a:ext>
            </a:extLst>
          </p:cNvPr>
          <p:cNvSpPr txBox="1"/>
          <p:nvPr/>
        </p:nvSpPr>
        <p:spPr>
          <a:xfrm>
            <a:off x="465220" y="523116"/>
            <a:ext cx="5078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036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655CD2-446C-4282-825F-8C2E4F12D5BC}"/>
              </a:ext>
            </a:extLst>
          </p:cNvPr>
          <p:cNvGrpSpPr/>
          <p:nvPr/>
        </p:nvGrpSpPr>
        <p:grpSpPr>
          <a:xfrm>
            <a:off x="3220999" y="2989085"/>
            <a:ext cx="8208573" cy="2705100"/>
            <a:chOff x="1326984" y="2217539"/>
            <a:chExt cx="8208573" cy="2705100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6EC35F5-BB04-4C1A-A5D1-0B781DCA4906}"/>
                </a:ext>
              </a:extLst>
            </p:cNvPr>
            <p:cNvCxnSpPr>
              <a:cxnSpLocks/>
            </p:cNvCxnSpPr>
            <p:nvPr/>
          </p:nvCxnSpPr>
          <p:spPr>
            <a:xfrm>
              <a:off x="4782594" y="3579614"/>
              <a:ext cx="12973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54BD152-E6A4-461F-BB39-73258F73A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6984" y="2236589"/>
              <a:ext cx="2838450" cy="26860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D4CCC0A-952F-4593-BF3D-D8C21FFEC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7107" y="2217539"/>
              <a:ext cx="2838450" cy="27051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90280F0-B7AF-43C5-8C79-6B89ADF27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10" y="2051631"/>
            <a:ext cx="1213292" cy="4186800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E144CDE5-3D2E-4D5E-873B-BB2180206F3F}"/>
              </a:ext>
            </a:extLst>
          </p:cNvPr>
          <p:cNvSpPr/>
          <p:nvPr/>
        </p:nvSpPr>
        <p:spPr>
          <a:xfrm>
            <a:off x="347354" y="1686429"/>
            <a:ext cx="343472" cy="343472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" name="구부러진 연결선 13"/>
          <p:cNvCxnSpPr/>
          <p:nvPr/>
        </p:nvCxnSpPr>
        <p:spPr>
          <a:xfrm rot="5400000" flipH="1" flipV="1">
            <a:off x="1685123" y="2021044"/>
            <a:ext cx="1903689" cy="1093132"/>
          </a:xfrm>
          <a:prstGeom prst="curvedConnector2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EAAC1A0-4B0E-435F-AAE8-D7E8909ADA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163" t="26144" r="18934" b="70910"/>
          <a:stretch/>
        </p:blipFill>
        <p:spPr>
          <a:xfrm>
            <a:off x="3219155" y="1381765"/>
            <a:ext cx="3473051" cy="46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501113BA-6603-49FA-9D8F-A9C8DBC76DC4}"/>
              </a:ext>
            </a:extLst>
          </p:cNvPr>
          <p:cNvSpPr/>
          <p:nvPr/>
        </p:nvSpPr>
        <p:spPr>
          <a:xfrm>
            <a:off x="6288059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C3D4B42-9B5B-4F97-A155-91A56F2F1595}"/>
              </a:ext>
            </a:extLst>
          </p:cNvPr>
          <p:cNvSpPr/>
          <p:nvPr/>
        </p:nvSpPr>
        <p:spPr>
          <a:xfrm>
            <a:off x="7385905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8725373-944C-49F9-9DBA-1D56105E146F}"/>
              </a:ext>
            </a:extLst>
          </p:cNvPr>
          <p:cNvSpPr/>
          <p:nvPr/>
        </p:nvSpPr>
        <p:spPr>
          <a:xfrm>
            <a:off x="9022860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412E4AC-F598-4D89-80E9-8493ABEC6E87}"/>
              </a:ext>
            </a:extLst>
          </p:cNvPr>
          <p:cNvSpPr/>
          <p:nvPr/>
        </p:nvSpPr>
        <p:spPr>
          <a:xfrm>
            <a:off x="10435302" y="746663"/>
            <a:ext cx="343472" cy="343472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D4701E-4D29-4AF0-8B0E-D384D2F34FBA}"/>
              </a:ext>
            </a:extLst>
          </p:cNvPr>
          <p:cNvSpPr txBox="1"/>
          <p:nvPr/>
        </p:nvSpPr>
        <p:spPr>
          <a:xfrm>
            <a:off x="6631531" y="712283"/>
            <a:ext cx="692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나이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8C63EC-CF5C-4E9D-8DA3-D561BB65EAAA}"/>
              </a:ext>
            </a:extLst>
          </p:cNvPr>
          <p:cNvSpPr txBox="1"/>
          <p:nvPr/>
        </p:nvSpPr>
        <p:spPr>
          <a:xfrm>
            <a:off x="7790836" y="712283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샤워 온도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18227A-A9B2-4177-A4C6-0E0A78F73372}"/>
              </a:ext>
            </a:extLst>
          </p:cNvPr>
          <p:cNvSpPr txBox="1"/>
          <p:nvPr/>
        </p:nvSpPr>
        <p:spPr>
          <a:xfrm>
            <a:off x="9261724" y="584671"/>
            <a:ext cx="1309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목욕</a:t>
            </a:r>
            <a:endParaRPr lang="en-US" altLang="ko-KR" b="1" dirty="0"/>
          </a:p>
          <a:p>
            <a:pPr algn="ctr"/>
            <a:r>
              <a:rPr lang="ko-KR" altLang="en-US" b="1" dirty="0" err="1"/>
              <a:t>시작시간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11D389-F33D-45C7-A51C-9FBA291C0B5E}"/>
              </a:ext>
            </a:extLst>
          </p:cNvPr>
          <p:cNvSpPr txBox="1"/>
          <p:nvPr/>
        </p:nvSpPr>
        <p:spPr>
          <a:xfrm>
            <a:off x="10778774" y="740374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B0F0"/>
                </a:solidFill>
              </a:rPr>
              <a:t>목욕시간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452562"/>
              </p:ext>
            </p:extLst>
          </p:nvPr>
        </p:nvGraphicFramePr>
        <p:xfrm>
          <a:off x="8222436" y="1353737"/>
          <a:ext cx="334067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558">
                  <a:extLst>
                    <a:ext uri="{9D8B030D-6E8A-4147-A177-3AD203B41FA5}">
                      <a16:colId xmlns:a16="http://schemas.microsoft.com/office/drawing/2014/main" val="3495750884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1627812997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461743688"/>
                    </a:ext>
                  </a:extLst>
                </a:gridCol>
              </a:tblGrid>
              <a:tr h="30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최소값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최대값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6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737596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ED7EC79B-1B1E-4105-BF9D-0E15419AE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606455"/>
              </p:ext>
            </p:extLst>
          </p:nvPr>
        </p:nvGraphicFramePr>
        <p:xfrm>
          <a:off x="921237" y="1672745"/>
          <a:ext cx="12132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292">
                  <a:extLst>
                    <a:ext uri="{9D8B030D-6E8A-4147-A177-3AD203B41FA5}">
                      <a16:colId xmlns:a16="http://schemas.microsoft.com/office/drawing/2014/main" val="283215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</a:rPr>
                        <a:t>목욕시간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23222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03851AB4-E429-40CC-9E70-1F2237C4A465}"/>
              </a:ext>
            </a:extLst>
          </p:cNvPr>
          <p:cNvSpPr txBox="1"/>
          <p:nvPr/>
        </p:nvSpPr>
        <p:spPr>
          <a:xfrm>
            <a:off x="3456199" y="2133829"/>
            <a:ext cx="732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●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정수형 필드에 저장하기 위해 문자를 모두 제거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7B0155-CAAC-43EB-8992-CE472441E6EA}"/>
              </a:ext>
            </a:extLst>
          </p:cNvPr>
          <p:cNvSpPr txBox="1"/>
          <p:nvPr/>
        </p:nvSpPr>
        <p:spPr>
          <a:xfrm>
            <a:off x="465220" y="523116"/>
            <a:ext cx="5078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741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0AFEC5-621A-4253-B488-8DEBE1058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7" y="1402048"/>
            <a:ext cx="7161829" cy="5205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20" y="523116"/>
            <a:ext cx="6898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 완료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205597"/>
              </p:ext>
            </p:extLst>
          </p:nvPr>
        </p:nvGraphicFramePr>
        <p:xfrm>
          <a:off x="7873009" y="1930024"/>
          <a:ext cx="4034282" cy="3212592"/>
        </p:xfrm>
        <a:graphic>
          <a:graphicData uri="http://schemas.openxmlformats.org/drawingml/2006/table">
            <a:tbl>
              <a:tblPr/>
              <a:tblGrid>
                <a:gridCol w="1190498">
                  <a:extLst>
                    <a:ext uri="{9D8B030D-6E8A-4147-A177-3AD203B41FA5}">
                      <a16:colId xmlns:a16="http://schemas.microsoft.com/office/drawing/2014/main" val="1689243806"/>
                    </a:ext>
                  </a:extLst>
                </a:gridCol>
                <a:gridCol w="2843784">
                  <a:extLst>
                    <a:ext uri="{9D8B030D-6E8A-4147-A177-3AD203B41FA5}">
                      <a16:colId xmlns:a16="http://schemas.microsoft.com/office/drawing/2014/main" val="22219304"/>
                    </a:ext>
                  </a:extLst>
                </a:gridCol>
              </a:tblGrid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컬럼명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23036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s_gender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성별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90218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s_age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나이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536160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s_temp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설문자가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선호하는 목욕 온도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712932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s_start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샤워 </a:t>
                      </a: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시작시간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6230268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s_during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샤워 시간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901004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s_perfume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입욕제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사용여부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184716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s_job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직업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622054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105837"/>
              </p:ext>
            </p:extLst>
          </p:nvPr>
        </p:nvGraphicFramePr>
        <p:xfrm>
          <a:off x="7873009" y="5504405"/>
          <a:ext cx="4034282" cy="1204722"/>
        </p:xfrm>
        <a:graphic>
          <a:graphicData uri="http://schemas.openxmlformats.org/drawingml/2006/table">
            <a:tbl>
              <a:tblPr/>
              <a:tblGrid>
                <a:gridCol w="1190498">
                  <a:extLst>
                    <a:ext uri="{9D8B030D-6E8A-4147-A177-3AD203B41FA5}">
                      <a16:colId xmlns:a16="http://schemas.microsoft.com/office/drawing/2014/main" val="51577836"/>
                    </a:ext>
                  </a:extLst>
                </a:gridCol>
                <a:gridCol w="2843784">
                  <a:extLst>
                    <a:ext uri="{9D8B030D-6E8A-4147-A177-3AD203B41FA5}">
                      <a16:colId xmlns:a16="http://schemas.microsoft.com/office/drawing/2014/main" val="3840094303"/>
                    </a:ext>
                  </a:extLst>
                </a:gridCol>
              </a:tblGrid>
              <a:tr h="3709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컬럼명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951405"/>
                  </a:ext>
                </a:extLst>
              </a:tr>
              <a:tr h="3780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s_date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설문자가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설문한 날짜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8412882"/>
                  </a:ext>
                </a:extLst>
              </a:tr>
              <a:tr h="3709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s_weather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설문한 날짜의 날씨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59530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ABA0F2-8F6A-44B7-AB21-8FBAA9D82947}"/>
              </a:ext>
            </a:extLst>
          </p:cNvPr>
          <p:cNvSpPr/>
          <p:nvPr/>
        </p:nvSpPr>
        <p:spPr>
          <a:xfrm>
            <a:off x="7787000" y="1559184"/>
            <a:ext cx="3986323" cy="4803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F0D252"/>
              </a:buClr>
            </a:pPr>
            <a:r>
              <a:rPr lang="ko-KR" altLang="en-US" sz="1600" b="1" dirty="0">
                <a:solidFill>
                  <a:schemeClr val="tx1"/>
                </a:solidFill>
              </a:rPr>
              <a:t>기존의 설문조사 컬럼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BA0F2-8F6A-44B7-AB21-8FBAA9D82947}"/>
              </a:ext>
            </a:extLst>
          </p:cNvPr>
          <p:cNvSpPr/>
          <p:nvPr/>
        </p:nvSpPr>
        <p:spPr>
          <a:xfrm>
            <a:off x="7787000" y="5116062"/>
            <a:ext cx="4604464" cy="4803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F0D252"/>
              </a:buClr>
            </a:pPr>
            <a:r>
              <a:rPr lang="ko-KR" altLang="en-US" sz="1600" b="1" dirty="0">
                <a:solidFill>
                  <a:schemeClr val="tx1"/>
                </a:solidFill>
              </a:rPr>
              <a:t>추가된 컬럼 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기존의 컬럼을 합쳐 생성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6114FAE8-14A4-41CE-8471-4775F80F8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896614"/>
              </p:ext>
            </p:extLst>
          </p:nvPr>
        </p:nvGraphicFramePr>
        <p:xfrm>
          <a:off x="520377" y="1231440"/>
          <a:ext cx="1138691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673">
                  <a:extLst>
                    <a:ext uri="{9D8B030D-6E8A-4147-A177-3AD203B41FA5}">
                      <a16:colId xmlns:a16="http://schemas.microsoft.com/office/drawing/2014/main" val="1665916211"/>
                    </a:ext>
                  </a:extLst>
                </a:gridCol>
                <a:gridCol w="1475177">
                  <a:extLst>
                    <a:ext uri="{9D8B030D-6E8A-4147-A177-3AD203B41FA5}">
                      <a16:colId xmlns:a16="http://schemas.microsoft.com/office/drawing/2014/main" val="3931800829"/>
                    </a:ext>
                  </a:extLst>
                </a:gridCol>
                <a:gridCol w="942351">
                  <a:extLst>
                    <a:ext uri="{9D8B030D-6E8A-4147-A177-3AD203B41FA5}">
                      <a16:colId xmlns:a16="http://schemas.microsoft.com/office/drawing/2014/main" val="4104544172"/>
                    </a:ext>
                  </a:extLst>
                </a:gridCol>
                <a:gridCol w="1091143">
                  <a:extLst>
                    <a:ext uri="{9D8B030D-6E8A-4147-A177-3AD203B41FA5}">
                      <a16:colId xmlns:a16="http://schemas.microsoft.com/office/drawing/2014/main" val="2071757096"/>
                    </a:ext>
                  </a:extLst>
                </a:gridCol>
                <a:gridCol w="1080766">
                  <a:extLst>
                    <a:ext uri="{9D8B030D-6E8A-4147-A177-3AD203B41FA5}">
                      <a16:colId xmlns:a16="http://schemas.microsoft.com/office/drawing/2014/main" val="144601928"/>
                    </a:ext>
                  </a:extLst>
                </a:gridCol>
                <a:gridCol w="1415638">
                  <a:extLst>
                    <a:ext uri="{9D8B030D-6E8A-4147-A177-3AD203B41FA5}">
                      <a16:colId xmlns:a16="http://schemas.microsoft.com/office/drawing/2014/main" val="867727936"/>
                    </a:ext>
                  </a:extLst>
                </a:gridCol>
                <a:gridCol w="1620182">
                  <a:extLst>
                    <a:ext uri="{9D8B030D-6E8A-4147-A177-3AD203B41FA5}">
                      <a16:colId xmlns:a16="http://schemas.microsoft.com/office/drawing/2014/main" val="199935883"/>
                    </a:ext>
                  </a:extLst>
                </a:gridCol>
                <a:gridCol w="1099127">
                  <a:extLst>
                    <a:ext uri="{9D8B030D-6E8A-4147-A177-3AD203B41FA5}">
                      <a16:colId xmlns:a16="http://schemas.microsoft.com/office/drawing/2014/main" val="2688473200"/>
                    </a:ext>
                  </a:extLst>
                </a:gridCol>
                <a:gridCol w="1587857">
                  <a:extLst>
                    <a:ext uri="{9D8B030D-6E8A-4147-A177-3AD203B41FA5}">
                      <a16:colId xmlns:a16="http://schemas.microsoft.com/office/drawing/2014/main" val="2287402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s_date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s_gender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s_age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s_temp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s_start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s_during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s_perfume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s_job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s_weather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544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290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8" y="523116"/>
            <a:ext cx="10951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시각화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모든 요소들간의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산점도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7030395" y="1371599"/>
            <a:ext cx="49076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직업을 기준으로 데이터끼리의 분포도를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파악해보았더니 샤워 하는 시간과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온도는 무작위로 분포하여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불필요한 요소로 판단했고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나이에 따른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샤워 시작 시간과 같은 경우는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군집화되며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예측에 필요한 요소로 판단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702732" y="1590782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18" y="1364973"/>
            <a:ext cx="5999082" cy="525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765300" y="5474438"/>
            <a:ext cx="160154" cy="1380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6949242" y="5297848"/>
            <a:ext cx="4907605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산점도</a:t>
            </a:r>
            <a:endParaRPr lang="en-US" altLang="ko-KR" sz="12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/>
              <a:t>직교 </a:t>
            </a:r>
            <a:r>
              <a:rPr lang="ko-KR" altLang="en-US" sz="1200" dirty="0" err="1"/>
              <a:t>좌표계를</a:t>
            </a:r>
            <a:r>
              <a:rPr lang="ko-KR" altLang="en-US" sz="1200" dirty="0"/>
              <a:t> 이용해 두 개 변수 간의 관계를 나타내는 방법</a:t>
            </a:r>
            <a:endParaRPr lang="en-US" altLang="ko-KR" sz="12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07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8E4607-9DCB-4441-8774-3AD9A9E27B4D}"/>
              </a:ext>
            </a:extLst>
          </p:cNvPr>
          <p:cNvSpPr/>
          <p:nvPr/>
        </p:nvSpPr>
        <p:spPr>
          <a:xfrm>
            <a:off x="508623" y="810890"/>
            <a:ext cx="1568918" cy="393018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53771" y="788409"/>
            <a:ext cx="3447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Contents</a:t>
            </a:r>
            <a:endParaRPr lang="en-US" altLang="ko-KR" sz="48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5A79B-FC4B-4CF9-A953-CFDF95A35F8F}"/>
              </a:ext>
            </a:extLst>
          </p:cNvPr>
          <p:cNvSpPr txBox="1"/>
          <p:nvPr/>
        </p:nvSpPr>
        <p:spPr>
          <a:xfrm>
            <a:off x="3715352" y="1122017"/>
            <a:ext cx="4069008" cy="5734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spc="200" dirty="0"/>
              <a:t>1. </a:t>
            </a:r>
            <a:r>
              <a:rPr lang="ko-KR" altLang="en-US" sz="2000" b="1" spc="200" dirty="0"/>
              <a:t>팀원 소개</a:t>
            </a:r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r>
              <a:rPr lang="en-US" altLang="ko-KR" sz="2000" b="1" spc="200" dirty="0"/>
              <a:t>2. </a:t>
            </a:r>
            <a:r>
              <a:rPr lang="ko-KR" altLang="en-US" sz="2000" b="1" spc="200" dirty="0"/>
              <a:t>주제 선정</a:t>
            </a:r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r>
              <a:rPr lang="en-US" altLang="ko-KR" sz="2000" b="1" spc="200" dirty="0"/>
              <a:t>3. I-Tub </a:t>
            </a:r>
            <a:r>
              <a:rPr lang="ko-KR" altLang="en-US" sz="2000" b="1" spc="200" dirty="0"/>
              <a:t>프로젝트 소개</a:t>
            </a:r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r>
              <a:rPr lang="en-US" altLang="ko-KR" sz="2000" b="1" spc="200" dirty="0"/>
              <a:t>4. I-Tub </a:t>
            </a:r>
            <a:r>
              <a:rPr lang="ko-KR" altLang="en-US" sz="2000" b="1" spc="200" dirty="0"/>
              <a:t>사용 데이터</a:t>
            </a:r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r>
              <a:rPr lang="en-US" altLang="ko-KR" sz="2000" b="1" spc="200" dirty="0"/>
              <a:t>5. I-Tub </a:t>
            </a:r>
            <a:r>
              <a:rPr lang="ko-KR" altLang="en-US" sz="2000" b="1" spc="200" dirty="0"/>
              <a:t>서비스</a:t>
            </a:r>
            <a:r>
              <a:rPr lang="en-US" altLang="ko-KR" sz="2000" b="1" spc="200" dirty="0"/>
              <a:t> </a:t>
            </a:r>
            <a:r>
              <a:rPr lang="ko-KR" altLang="en-US" sz="2000" b="1" spc="200" dirty="0"/>
              <a:t>구현 및 </a:t>
            </a:r>
            <a:endParaRPr lang="en-US" altLang="ko-KR" sz="2000" b="1" spc="200" dirty="0"/>
          </a:p>
          <a:p>
            <a:pPr algn="r"/>
            <a:r>
              <a:rPr lang="ko-KR" altLang="en-US" sz="2000" b="1" spc="200" dirty="0"/>
              <a:t>시제품 제작</a:t>
            </a:r>
            <a:endParaRPr lang="en-US" altLang="ko-KR" sz="2000" b="1" spc="200" dirty="0"/>
          </a:p>
          <a:p>
            <a:pPr algn="r">
              <a:spcBef>
                <a:spcPts val="200"/>
              </a:spcBef>
              <a:spcAft>
                <a:spcPts val="200"/>
              </a:spcAft>
            </a:pPr>
            <a:endParaRPr lang="en-US" altLang="ko-KR" sz="2000" b="1" spc="200" dirty="0"/>
          </a:p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en-US" altLang="ko-KR" sz="2000" b="1" spc="200" dirty="0"/>
              <a:t>6. </a:t>
            </a:r>
            <a:r>
              <a:rPr lang="ko-KR" altLang="en-US" sz="2000" b="1" spc="200" dirty="0"/>
              <a:t>참고문헌</a:t>
            </a:r>
            <a:endParaRPr lang="en-US" altLang="ko-KR" sz="2000" b="1" spc="200" dirty="0"/>
          </a:p>
          <a:p>
            <a:pPr marL="1257300" lvl="2" indent="-342900">
              <a:buFont typeface="+mj-lt"/>
              <a:buAutoNum type="arabicPeriod"/>
            </a:pPr>
            <a:endParaRPr lang="en-US" altLang="ko-KR" sz="2000" b="1" spc="2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2000" b="1" spc="200" dirty="0"/>
          </a:p>
          <a:p>
            <a:pPr algn="r"/>
            <a:endParaRPr lang="en-US" altLang="ko-KR" sz="2000" b="1" spc="2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7902146" y="1182135"/>
            <a:ext cx="0" cy="304891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019933" y="2302920"/>
            <a:ext cx="2698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200" dirty="0"/>
              <a:t>3-1) I-Tub </a:t>
            </a:r>
            <a:r>
              <a:rPr lang="ko-KR" altLang="en-US" sz="1400" b="1" spc="200" dirty="0"/>
              <a:t>개발환경</a:t>
            </a:r>
            <a:endParaRPr lang="en-US" altLang="ko-KR" sz="1400" b="1" spc="200" dirty="0"/>
          </a:p>
          <a:p>
            <a:pPr>
              <a:lnSpc>
                <a:spcPct val="150000"/>
              </a:lnSpc>
            </a:pPr>
            <a:r>
              <a:rPr lang="en-US" altLang="ko-KR" sz="1400" b="1" spc="200" dirty="0"/>
              <a:t>3-2) I-Tub </a:t>
            </a:r>
            <a:r>
              <a:rPr lang="ko-KR" altLang="en-US" sz="1400" b="1" spc="200" dirty="0"/>
              <a:t>시스템 흐름도</a:t>
            </a:r>
            <a:endParaRPr lang="en-US" altLang="ko-KR" sz="1400" b="1" spc="2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7902146" y="3324597"/>
            <a:ext cx="0" cy="891270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902146" y="2410197"/>
            <a:ext cx="0" cy="602512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902146" y="4522256"/>
            <a:ext cx="0" cy="605960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010308" y="4428052"/>
            <a:ext cx="37840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200" dirty="0"/>
              <a:t>5-1) I-Tub </a:t>
            </a:r>
            <a:r>
              <a:rPr lang="ko-KR" altLang="en-US" sz="1400" b="1" spc="200" dirty="0"/>
              <a:t>웹 사이트 구성도 및 기능</a:t>
            </a:r>
            <a:endParaRPr lang="en-US" altLang="ko-KR" sz="1400" b="1" spc="200" dirty="0"/>
          </a:p>
          <a:p>
            <a:pPr>
              <a:lnSpc>
                <a:spcPct val="150000"/>
              </a:lnSpc>
            </a:pPr>
            <a:r>
              <a:rPr lang="en-US" altLang="ko-KR" sz="1400" b="1" spc="200" dirty="0"/>
              <a:t>5-2) I-Tub </a:t>
            </a:r>
            <a:r>
              <a:rPr lang="ko-KR" altLang="en-US" sz="1400" b="1" spc="200" dirty="0"/>
              <a:t>시제품 제작</a:t>
            </a:r>
            <a:endParaRPr lang="ko-KR" altLang="en-US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8019933" y="3208716"/>
            <a:ext cx="387221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200" dirty="0"/>
              <a:t>4-1) I-Tub </a:t>
            </a:r>
            <a:r>
              <a:rPr lang="ko-KR" altLang="en-US" sz="1400" b="1" spc="200" dirty="0"/>
              <a:t>데이터 수집</a:t>
            </a:r>
            <a:endParaRPr lang="en-US" altLang="ko-KR" sz="1400" b="1" spc="200" dirty="0"/>
          </a:p>
          <a:p>
            <a:pPr>
              <a:lnSpc>
                <a:spcPct val="150000"/>
              </a:lnSpc>
            </a:pPr>
            <a:r>
              <a:rPr lang="en-US" altLang="ko-KR" sz="1400" b="1" spc="200" dirty="0"/>
              <a:t>4-2) I-Tub </a:t>
            </a:r>
            <a:r>
              <a:rPr lang="ko-KR" altLang="en-US" sz="1400" b="1" spc="200" dirty="0"/>
              <a:t>데이터 전처리 및 시각화</a:t>
            </a:r>
            <a:endParaRPr lang="en-US" altLang="ko-KR" sz="1400" b="1" spc="200" dirty="0"/>
          </a:p>
          <a:p>
            <a:pPr>
              <a:lnSpc>
                <a:spcPct val="150000"/>
              </a:lnSpc>
            </a:pPr>
            <a:r>
              <a:rPr lang="en-US" altLang="ko-KR" sz="1400" b="1" spc="200" dirty="0"/>
              <a:t>4-3) I-Tub </a:t>
            </a:r>
            <a:r>
              <a:rPr lang="ko-KR" altLang="en-US" sz="1400" b="1" spc="200" dirty="0"/>
              <a:t>데이터 학습 및 모델 선정</a:t>
            </a:r>
            <a:endParaRPr lang="ko-KR" altLang="en-US" sz="1400" b="1" dirty="0"/>
          </a:p>
        </p:txBody>
      </p:sp>
      <p:cxnSp>
        <p:nvCxnSpPr>
          <p:cNvPr id="54" name="직선 연결선 53"/>
          <p:cNvCxnSpPr/>
          <p:nvPr/>
        </p:nvCxnSpPr>
        <p:spPr>
          <a:xfrm>
            <a:off x="7902146" y="1819925"/>
            <a:ext cx="0" cy="304891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902146" y="5502274"/>
            <a:ext cx="0" cy="304891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219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8" y="523116"/>
            <a:ext cx="10752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시각화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나이와 샤워 시간에 관한 관계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6EB30C-77D5-434A-BC38-53270A68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3" y="1724239"/>
            <a:ext cx="4619625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B66CBC-DC6A-44BB-9E0E-A5A0C42A0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54" y="3610734"/>
            <a:ext cx="4610100" cy="272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A692989-726B-45B9-BB7D-754166AC229B}"/>
              </a:ext>
            </a:extLst>
          </p:cNvPr>
          <p:cNvSpPr/>
          <p:nvPr/>
        </p:nvSpPr>
        <p:spPr>
          <a:xfrm>
            <a:off x="1085502" y="2334639"/>
            <a:ext cx="636292" cy="408562"/>
          </a:xfrm>
          <a:prstGeom prst="ellipse">
            <a:avLst/>
          </a:prstGeom>
          <a:noFill/>
          <a:ln w="38100">
            <a:solidFill>
              <a:srgbClr val="0CC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D0758B-B878-40A4-8F94-E81C86139F30}"/>
              </a:ext>
            </a:extLst>
          </p:cNvPr>
          <p:cNvSpPr/>
          <p:nvPr/>
        </p:nvSpPr>
        <p:spPr>
          <a:xfrm>
            <a:off x="1627009" y="3352402"/>
            <a:ext cx="636292" cy="408562"/>
          </a:xfrm>
          <a:prstGeom prst="ellipse">
            <a:avLst/>
          </a:prstGeom>
          <a:noFill/>
          <a:ln w="38100">
            <a:solidFill>
              <a:srgbClr val="32A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46578EE-5263-4BEC-8EED-C89BDFACFC10}"/>
              </a:ext>
            </a:extLst>
          </p:cNvPr>
          <p:cNvSpPr/>
          <p:nvPr/>
        </p:nvSpPr>
        <p:spPr>
          <a:xfrm>
            <a:off x="3341464" y="2334639"/>
            <a:ext cx="636292" cy="408562"/>
          </a:xfrm>
          <a:prstGeom prst="ellipse">
            <a:avLst/>
          </a:prstGeom>
          <a:noFill/>
          <a:ln w="38100">
            <a:solidFill>
              <a:srgbClr val="897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931C761-0085-4F53-89C1-0B36EB818AAB}"/>
              </a:ext>
            </a:extLst>
          </p:cNvPr>
          <p:cNvSpPr/>
          <p:nvPr/>
        </p:nvSpPr>
        <p:spPr>
          <a:xfrm>
            <a:off x="1982618" y="2347409"/>
            <a:ext cx="636292" cy="408562"/>
          </a:xfrm>
          <a:prstGeom prst="ellipse">
            <a:avLst/>
          </a:prstGeom>
          <a:noFill/>
          <a:ln w="38100">
            <a:solidFill>
              <a:srgbClr val="E389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6D8C316-E5EA-43BF-8632-DC19C580B3B8}"/>
              </a:ext>
            </a:extLst>
          </p:cNvPr>
          <p:cNvSpPr/>
          <p:nvPr/>
        </p:nvSpPr>
        <p:spPr>
          <a:xfrm>
            <a:off x="3638547" y="5115865"/>
            <a:ext cx="636292" cy="79855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D4EDD39-F135-402D-A6F7-81C9B4247CCB}"/>
              </a:ext>
            </a:extLst>
          </p:cNvPr>
          <p:cNvSpPr/>
          <p:nvPr/>
        </p:nvSpPr>
        <p:spPr>
          <a:xfrm>
            <a:off x="5806268" y="3878095"/>
            <a:ext cx="780614" cy="589344"/>
          </a:xfrm>
          <a:prstGeom prst="ellipse">
            <a:avLst/>
          </a:prstGeom>
          <a:noFill/>
          <a:ln w="38100">
            <a:solidFill>
              <a:srgbClr val="956C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D96A27-9462-42BB-B908-7C933549D920}"/>
              </a:ext>
            </a:extLst>
          </p:cNvPr>
          <p:cNvSpPr/>
          <p:nvPr/>
        </p:nvSpPr>
        <p:spPr>
          <a:xfrm>
            <a:off x="4167186" y="4587371"/>
            <a:ext cx="1057823" cy="408562"/>
          </a:xfrm>
          <a:prstGeom prst="ellipse">
            <a:avLst/>
          </a:prstGeom>
          <a:noFill/>
          <a:ln w="38100">
            <a:solidFill>
              <a:srgbClr val="F17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372EE8-4D8B-4F7C-BF46-07D001459700}"/>
              </a:ext>
            </a:extLst>
          </p:cNvPr>
          <p:cNvSpPr/>
          <p:nvPr/>
        </p:nvSpPr>
        <p:spPr>
          <a:xfrm>
            <a:off x="4578990" y="4972809"/>
            <a:ext cx="1326956" cy="408562"/>
          </a:xfrm>
          <a:prstGeom prst="ellipse">
            <a:avLst/>
          </a:prstGeom>
          <a:noFill/>
          <a:ln w="38100">
            <a:solidFill>
              <a:srgbClr val="B4B4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55E71A-B962-4F24-AB04-4B112506B787}"/>
              </a:ext>
            </a:extLst>
          </p:cNvPr>
          <p:cNvSpPr/>
          <p:nvPr/>
        </p:nvSpPr>
        <p:spPr>
          <a:xfrm>
            <a:off x="4152219" y="5209416"/>
            <a:ext cx="1500808" cy="620097"/>
          </a:xfrm>
          <a:prstGeom prst="ellipse">
            <a:avLst/>
          </a:prstGeom>
          <a:noFill/>
          <a:ln w="38100">
            <a:solidFill>
              <a:srgbClr val="29A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7867253-7ED2-4A4A-8728-797DB99E70F6}"/>
              </a:ext>
            </a:extLst>
          </p:cNvPr>
          <p:cNvSpPr/>
          <p:nvPr/>
        </p:nvSpPr>
        <p:spPr>
          <a:xfrm>
            <a:off x="1481094" y="3028188"/>
            <a:ext cx="1860370" cy="462613"/>
          </a:xfrm>
          <a:prstGeom prst="ellipse">
            <a:avLst/>
          </a:prstGeom>
          <a:noFill/>
          <a:ln w="38100">
            <a:solidFill>
              <a:srgbClr val="B0B9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5836595" y="1762819"/>
            <a:ext cx="7550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나이에 따라 샤워를 시작하는 시간이나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샤워를 하는 시간이 군집화 되는 것을 확인 할 수 있음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13F1F42-9701-44DD-BA21-F933090374E8}"/>
              </a:ext>
            </a:extLst>
          </p:cNvPr>
          <p:cNvSpPr/>
          <p:nvPr/>
        </p:nvSpPr>
        <p:spPr>
          <a:xfrm>
            <a:off x="5254804" y="1831293"/>
            <a:ext cx="581791" cy="412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AB7D0E4D-F0E5-4E7E-B21C-4DC511540506}"/>
              </a:ext>
            </a:extLst>
          </p:cNvPr>
          <p:cNvSpPr/>
          <p:nvPr/>
        </p:nvSpPr>
        <p:spPr>
          <a:xfrm rot="5400000">
            <a:off x="9641614" y="3280716"/>
            <a:ext cx="782257" cy="412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4DDCEA-D826-4198-9523-3082933D8B78}"/>
              </a:ext>
            </a:extLst>
          </p:cNvPr>
          <p:cNvSpPr txBox="1"/>
          <p:nvPr/>
        </p:nvSpPr>
        <p:spPr>
          <a:xfrm>
            <a:off x="8067060" y="4253257"/>
            <a:ext cx="3931364" cy="956159"/>
          </a:xfrm>
          <a:prstGeom prst="rect">
            <a:avLst/>
          </a:prstGeom>
          <a:noFill/>
          <a:ln w="28575">
            <a:solidFill>
              <a:srgbClr val="F0D25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나이와 샤워 시간에 관한 요소는 상관관계가 있다고 판단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406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9" y="523116"/>
            <a:ext cx="9818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시각화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날씨와 샤워 시간에 관한 관계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53B26D-25E0-4ECB-8FE6-380073090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9" y="1639111"/>
            <a:ext cx="4600575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173A468-AD04-49D5-B573-8EEB4201892C}"/>
              </a:ext>
            </a:extLst>
          </p:cNvPr>
          <p:cNvSpPr/>
          <p:nvPr/>
        </p:nvSpPr>
        <p:spPr>
          <a:xfrm>
            <a:off x="847021" y="3010711"/>
            <a:ext cx="3131591" cy="408562"/>
          </a:xfrm>
          <a:prstGeom prst="ellipse">
            <a:avLst/>
          </a:prstGeom>
          <a:noFill/>
          <a:ln w="38100">
            <a:solidFill>
              <a:srgbClr val="B4B4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2D81BCC-7C6B-4C6D-8F32-6FB1962C92D2}"/>
              </a:ext>
            </a:extLst>
          </p:cNvPr>
          <p:cNvSpPr/>
          <p:nvPr/>
        </p:nvSpPr>
        <p:spPr>
          <a:xfrm>
            <a:off x="746092" y="3278439"/>
            <a:ext cx="3333448" cy="316848"/>
          </a:xfrm>
          <a:prstGeom prst="ellipse">
            <a:avLst/>
          </a:prstGeom>
          <a:noFill/>
          <a:ln w="38100">
            <a:solidFill>
              <a:srgbClr val="2AB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00B8792-A74D-4A9E-99DF-FA0BF08EE874}"/>
              </a:ext>
            </a:extLst>
          </p:cNvPr>
          <p:cNvSpPr/>
          <p:nvPr/>
        </p:nvSpPr>
        <p:spPr>
          <a:xfrm>
            <a:off x="2234106" y="1956707"/>
            <a:ext cx="1845434" cy="534708"/>
          </a:xfrm>
          <a:prstGeom prst="ellipse">
            <a:avLst/>
          </a:prstGeom>
          <a:noFill/>
          <a:ln w="38100">
            <a:solidFill>
              <a:srgbClr val="806C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C3DF63C-DF35-4591-B909-3CDBA77FDB9A}"/>
              </a:ext>
            </a:extLst>
          </p:cNvPr>
          <p:cNvSpPr/>
          <p:nvPr/>
        </p:nvSpPr>
        <p:spPr>
          <a:xfrm>
            <a:off x="908164" y="3595287"/>
            <a:ext cx="3070448" cy="261809"/>
          </a:xfrm>
          <a:prstGeom prst="ellipse">
            <a:avLst/>
          </a:prstGeom>
          <a:noFill/>
          <a:ln w="38100">
            <a:solidFill>
              <a:srgbClr val="29A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8686C3-ACA2-4D81-AD5C-1563303AE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687" y="3670362"/>
            <a:ext cx="4638675" cy="27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AC7BE95-18EB-453F-93D4-B64CD9BB3518}"/>
              </a:ext>
            </a:extLst>
          </p:cNvPr>
          <p:cNvSpPr/>
          <p:nvPr/>
        </p:nvSpPr>
        <p:spPr>
          <a:xfrm>
            <a:off x="3014720" y="4428202"/>
            <a:ext cx="3333448" cy="19071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ADE7DAB-D887-4298-914E-F2E6D30F07B8}"/>
              </a:ext>
            </a:extLst>
          </p:cNvPr>
          <p:cNvSpPr/>
          <p:nvPr/>
        </p:nvSpPr>
        <p:spPr>
          <a:xfrm>
            <a:off x="4675487" y="3984304"/>
            <a:ext cx="780614" cy="296165"/>
          </a:xfrm>
          <a:prstGeom prst="ellipse">
            <a:avLst/>
          </a:prstGeom>
          <a:noFill/>
          <a:ln w="38100">
            <a:solidFill>
              <a:srgbClr val="CC8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B701C2-D9B1-4683-A864-DBD50DDC1137}"/>
              </a:ext>
            </a:extLst>
          </p:cNvPr>
          <p:cNvSpPr/>
          <p:nvPr/>
        </p:nvSpPr>
        <p:spPr>
          <a:xfrm>
            <a:off x="3017962" y="5062815"/>
            <a:ext cx="3078038" cy="408562"/>
          </a:xfrm>
          <a:prstGeom prst="ellipse">
            <a:avLst/>
          </a:prstGeom>
          <a:noFill/>
          <a:ln w="38100">
            <a:solidFill>
              <a:srgbClr val="B4B4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F4231CB-72C9-4EC5-930E-E53A7A6D58C4}"/>
              </a:ext>
            </a:extLst>
          </p:cNvPr>
          <p:cNvSpPr/>
          <p:nvPr/>
        </p:nvSpPr>
        <p:spPr>
          <a:xfrm>
            <a:off x="3502082" y="5376757"/>
            <a:ext cx="2593918" cy="261809"/>
          </a:xfrm>
          <a:prstGeom prst="ellipse">
            <a:avLst/>
          </a:prstGeom>
          <a:noFill/>
          <a:ln w="38100">
            <a:solidFill>
              <a:srgbClr val="29A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5836595" y="1762819"/>
            <a:ext cx="7550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날씨에 따라 샤워하는 시간이나 시작하는 시간이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군집화 되는 것을 볼 수 있음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20C5B552-6EA0-4C3E-9A74-52683A948E5D}"/>
              </a:ext>
            </a:extLst>
          </p:cNvPr>
          <p:cNvSpPr/>
          <p:nvPr/>
        </p:nvSpPr>
        <p:spPr>
          <a:xfrm>
            <a:off x="5254804" y="1831293"/>
            <a:ext cx="581791" cy="412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4472370-7D17-4EF3-8AF9-95C8CEADF94C}"/>
              </a:ext>
            </a:extLst>
          </p:cNvPr>
          <p:cNvSpPr/>
          <p:nvPr/>
        </p:nvSpPr>
        <p:spPr>
          <a:xfrm rot="5400000">
            <a:off x="8298503" y="3275002"/>
            <a:ext cx="782257" cy="412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258E25-36A8-4CD2-9BDC-9AC14E81D574}"/>
              </a:ext>
            </a:extLst>
          </p:cNvPr>
          <p:cNvSpPr txBox="1"/>
          <p:nvPr/>
        </p:nvSpPr>
        <p:spPr>
          <a:xfrm>
            <a:off x="7726592" y="4236074"/>
            <a:ext cx="3931364" cy="956159"/>
          </a:xfrm>
          <a:prstGeom prst="rect">
            <a:avLst/>
          </a:prstGeom>
          <a:noFill/>
          <a:ln w="28575">
            <a:solidFill>
              <a:srgbClr val="F0D25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날씨와 샤워 시간에 관한 요소는 상관관계가 있다고 판단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938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9" y="523116"/>
            <a:ext cx="8967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분석 결과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650237" y="1507236"/>
            <a:ext cx="85644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1.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나이에 따라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샤워의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시간 요소들이 구분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된다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2.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직업에 따라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샤워의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시간 요소들이 구분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된다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3.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날씨에 따라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샤워의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시간 요소들이 구분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된다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1090058" y="3722462"/>
            <a:ext cx="10279915" cy="179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</a:t>
            </a:r>
            <a:r>
              <a:rPr lang="en-US" altLang="ko-KR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직업</a:t>
            </a:r>
            <a:r>
              <a:rPr lang="en-US" altLang="ko-KR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날씨를 알면 샤워의 시간에 관련된 요소들을 </a:t>
            </a:r>
            <a:endParaRPr lang="en-US" altLang="ko-KR" sz="3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구분할 수 있고 예측할 수 있다</a:t>
            </a:r>
            <a:r>
              <a:rPr lang="en-US" altLang="ko-KR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92611" y="4146642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825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19" y="523116"/>
            <a:ext cx="9036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학습 모델 비교 및 선정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465220" y="1566050"/>
            <a:ext cx="1139658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정밀도와 </a:t>
            </a:r>
            <a:r>
              <a:rPr lang="ko-KR" altLang="en-US" sz="24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재현율이</a:t>
            </a:r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높을 수록 좋은 모델</a:t>
            </a:r>
            <a:endParaRPr lang="en-US" altLang="ko-KR" sz="24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11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●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정확도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(Accuracy) :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실제 답을 맞춘 예측의 비율을 나타내는 수치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●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정밀도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(Precision) :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예측한 답 중 실제 답이 얼마나 포함되어 있는지를 나타내는 수치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●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재현율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(Recall) :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실제 답 중 학습 모델이 얼마나 예측을 했는지를 나타내는 수치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●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F1-score :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정밀도와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재현율의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조화평균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정밀도가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재현율보다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압도적으로 높거나 그 반대의 경우의 조화를 이루는 평균을 구한 수치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6401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19" y="523116"/>
            <a:ext cx="9463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학습 모델 비교 및 선정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587272"/>
              </p:ext>
            </p:extLst>
          </p:nvPr>
        </p:nvGraphicFramePr>
        <p:xfrm>
          <a:off x="404260" y="2720260"/>
          <a:ext cx="11332602" cy="3806491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247382">
                  <a:extLst>
                    <a:ext uri="{9D8B030D-6E8A-4147-A177-3AD203B41FA5}">
                      <a16:colId xmlns:a16="http://schemas.microsoft.com/office/drawing/2014/main" val="3188855907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1700883793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3795234462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2195113338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2754117832"/>
                    </a:ext>
                  </a:extLst>
                </a:gridCol>
              </a:tblGrid>
              <a:tr h="5332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모델명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정확도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(Accuracy)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정밀도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(Precision)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재현율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(Recall)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F1-score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29513"/>
                  </a:ext>
                </a:extLst>
              </a:tr>
              <a:tr h="818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의사결정트리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DecisionTree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65%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(train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: 76%)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651944"/>
                  </a:ext>
                </a:extLst>
              </a:tr>
              <a:tr h="818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랜덤포레스트</a:t>
                      </a:r>
                      <a:endParaRPr lang="en-US" altLang="ko-KR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</a:rPr>
                        <a:t>RandomForest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65%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(train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</a:rPr>
                        <a:t> : 77%) 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64%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121612"/>
                  </a:ext>
                </a:extLst>
              </a:tr>
              <a:tr h="818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XGBoost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(train : 76%)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19589"/>
                  </a:ext>
                </a:extLst>
              </a:tr>
              <a:tr h="818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KNN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(K-nearest-neighbors)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50%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(train : 50%)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51%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49%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288655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17369" y="62981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465219" y="1566050"/>
            <a:ext cx="10422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●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비교 결과 </a:t>
            </a:r>
            <a:r>
              <a:rPr lang="en-US" altLang="ko-KR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XGBoost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모델이 가장 좋은 수치를 보여주었지만 예측하는데 걸리는 시간이 길어 더 빠르고 성능은 다음으로 가장 좋은 수치를 보여주는 </a:t>
            </a:r>
            <a:r>
              <a:rPr lang="ko-KR" altLang="en-US" sz="2000" b="1" dirty="0" err="1">
                <a:solidFill>
                  <a:srgbClr val="C0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랜덤포레스트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를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모델로 선정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413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20" y="523116"/>
            <a:ext cx="7324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학습 모델 선정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0" y="1794013"/>
            <a:ext cx="6165505" cy="3930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7289364" y="1628913"/>
            <a:ext cx="7550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특성들을 트리로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‘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맞다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’, ‘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아니다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’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로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결정을 하는 방식으로 최종 결정된 값을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예측값을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하고 그 예측된 트리들을 전부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취합해 평균이나 다수결의 원리로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예측값을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선정하는 방식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961701" y="1858247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073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20" y="523116"/>
            <a:ext cx="7324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모델 예측 결과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512910"/>
              </p:ext>
            </p:extLst>
          </p:nvPr>
        </p:nvGraphicFramePr>
        <p:xfrm>
          <a:off x="629073" y="1579707"/>
          <a:ext cx="4321744" cy="2361368"/>
        </p:xfrm>
        <a:graphic>
          <a:graphicData uri="http://schemas.openxmlformats.org/drawingml/2006/table">
            <a:tbl>
              <a:tblPr/>
              <a:tblGrid>
                <a:gridCol w="2160872">
                  <a:extLst>
                    <a:ext uri="{9D8B030D-6E8A-4147-A177-3AD203B41FA5}">
                      <a16:colId xmlns:a16="http://schemas.microsoft.com/office/drawing/2014/main" val="3980993051"/>
                    </a:ext>
                  </a:extLst>
                </a:gridCol>
                <a:gridCol w="2160872">
                  <a:extLst>
                    <a:ext uri="{9D8B030D-6E8A-4147-A177-3AD203B41FA5}">
                      <a16:colId xmlns:a16="http://schemas.microsoft.com/office/drawing/2014/main" val="1328883944"/>
                    </a:ext>
                  </a:extLst>
                </a:gridCol>
              </a:tblGrid>
              <a:tr h="21151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5272566"/>
                  </a:ext>
                </a:extLst>
              </a:tr>
              <a:tr h="2372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cs typeface="함초롬바탕" panose="02030604000101010101" pitchFamily="18" charset="-127"/>
                        </a:rPr>
                        <a:t>예측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cs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cs typeface="함초롬바탕" panose="02030604000101010101" pitchFamily="18" charset="-127"/>
                        </a:rPr>
                        <a:t>예측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84158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5803240" y="1297275"/>
            <a:ext cx="56164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사용자의 나이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성별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직업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그리고 당일 날씨에 대한 정보를 이용해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선정한 모델로 예측한 결과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각기 다르게 예측이 된 모습을 확인할 수 있음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5409842" y="1539982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82804" y="1790865"/>
            <a:ext cx="818148" cy="1423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2377441" y="3236268"/>
            <a:ext cx="1959941" cy="14373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127491" y="1812293"/>
            <a:ext cx="818148" cy="1423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154" y="3490399"/>
            <a:ext cx="2903568" cy="318411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286" y="3474546"/>
            <a:ext cx="2903286" cy="3180254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5011375" y="2971800"/>
            <a:ext cx="3310733" cy="673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139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C265A66-5F2C-488C-AC8D-8D373FF54653}"/>
              </a:ext>
            </a:extLst>
          </p:cNvPr>
          <p:cNvSpPr/>
          <p:nvPr/>
        </p:nvSpPr>
        <p:spPr>
          <a:xfrm>
            <a:off x="2704193" y="1878242"/>
            <a:ext cx="1188538" cy="383007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976EF-180B-4C1B-8BE7-0D218B0A121F}"/>
              </a:ext>
            </a:extLst>
          </p:cNvPr>
          <p:cNvSpPr txBox="1"/>
          <p:nvPr/>
        </p:nvSpPr>
        <p:spPr>
          <a:xfrm>
            <a:off x="3298461" y="3692337"/>
            <a:ext cx="51895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latin typeface="+mj-lt"/>
              </a:rPr>
              <a:t> </a:t>
            </a:r>
            <a:r>
              <a:rPr lang="en-US" altLang="ko-KR" sz="2800" b="1" dirty="0">
                <a:latin typeface="+mj-lt"/>
              </a:rPr>
              <a:t>I-Tub </a:t>
            </a:r>
            <a:r>
              <a:rPr lang="ko-KR" altLang="en-US" sz="2800" b="1" dirty="0">
                <a:latin typeface="+mj-lt"/>
              </a:rPr>
              <a:t>웹 사이트 구성도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latin typeface="+mj-lt"/>
              </a:rPr>
              <a:t> I-Tub </a:t>
            </a:r>
            <a:r>
              <a:rPr lang="ko-KR" altLang="en-US" sz="2800" b="1" dirty="0">
                <a:latin typeface="+mj-lt"/>
              </a:rPr>
              <a:t>웹 사이트 구현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latin typeface="+mj-lt"/>
              </a:rPr>
              <a:t> I-Tub </a:t>
            </a:r>
            <a:r>
              <a:rPr lang="ko-KR" altLang="en-US" sz="2800" b="1" dirty="0">
                <a:latin typeface="+mj-lt"/>
              </a:rPr>
              <a:t>시제품 제작</a:t>
            </a:r>
            <a:endParaRPr lang="en-US" altLang="ko-KR" sz="28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E4E4D-70C7-43BB-9CA7-3687B4A71079}"/>
              </a:ext>
            </a:extLst>
          </p:cNvPr>
          <p:cNvSpPr txBox="1"/>
          <p:nvPr/>
        </p:nvSpPr>
        <p:spPr>
          <a:xfrm>
            <a:off x="3037735" y="1878242"/>
            <a:ext cx="101296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spc="200" dirty="0"/>
              <a:t>I-Tub </a:t>
            </a:r>
            <a:r>
              <a:rPr lang="ko-KR" altLang="en-US" sz="5000" b="1" spc="200" dirty="0"/>
              <a:t>서비스</a:t>
            </a:r>
            <a:r>
              <a:rPr lang="en-US" altLang="ko-KR" sz="5000" b="1" spc="200" dirty="0"/>
              <a:t> </a:t>
            </a:r>
            <a:r>
              <a:rPr lang="ko-KR" altLang="en-US" sz="5000" b="1" spc="200" dirty="0"/>
              <a:t>구현 </a:t>
            </a:r>
            <a:endParaRPr lang="en-US" altLang="ko-KR" sz="5000" b="1" spc="200" dirty="0"/>
          </a:p>
          <a:p>
            <a:r>
              <a:rPr lang="ko-KR" altLang="en-US" sz="5000" b="1" spc="200" dirty="0"/>
              <a:t>및 시제품 제작</a:t>
            </a:r>
            <a:endParaRPr lang="en-US" altLang="ko-KR" sz="5000" b="1" spc="200" dirty="0"/>
          </a:p>
        </p:txBody>
      </p:sp>
    </p:spTree>
    <p:extLst>
      <p:ext uri="{BB962C8B-B14F-4D97-AF65-F5344CB8AC3E}">
        <p14:creationId xmlns:p14="http://schemas.microsoft.com/office/powerpoint/2010/main" val="1817240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꺾인 연결선 29"/>
          <p:cNvCxnSpPr>
            <a:cxnSpLocks/>
            <a:stCxn id="25" idx="3"/>
            <a:endCxn id="27" idx="0"/>
          </p:cNvCxnSpPr>
          <p:nvPr/>
        </p:nvCxnSpPr>
        <p:spPr>
          <a:xfrm>
            <a:off x="6713906" y="2270687"/>
            <a:ext cx="946439" cy="1241537"/>
          </a:xfrm>
          <a:prstGeom prst="bentConnector2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258345" y="3514810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회원 가입</a:t>
            </a:r>
            <a:endParaRPr lang="en-US" altLang="ko-K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1939681" y="3510082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프로필 선택</a:t>
            </a:r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3606457" y="3510082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모드 선택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273233" y="3512224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추천 모드</a:t>
            </a:r>
            <a:endParaRPr lang="en-US" altLang="ko-KR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273233" y="4938427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온라인 모드</a:t>
            </a:r>
            <a:endParaRPr lang="en-US" altLang="ko-KR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273233" y="2086021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나만의 설정</a:t>
            </a:r>
            <a:endParaRPr lang="en-US" altLang="ko-KR" b="1" dirty="0"/>
          </a:p>
        </p:txBody>
      </p:sp>
      <p:cxnSp>
        <p:nvCxnSpPr>
          <p:cNvPr id="3" name="꺾인 연결선 2"/>
          <p:cNvCxnSpPr>
            <a:cxnSpLocks/>
            <a:stCxn id="23" idx="1"/>
            <a:endCxn id="17" idx="2"/>
          </p:cNvCxnSpPr>
          <p:nvPr/>
        </p:nvCxnSpPr>
        <p:spPr>
          <a:xfrm rot="10800000">
            <a:off x="4326795" y="3879415"/>
            <a:ext cx="946439" cy="1243679"/>
          </a:xfrm>
          <a:prstGeom prst="bentConnector2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cxnSpLocks/>
            <a:stCxn id="21" idx="1"/>
            <a:endCxn id="17" idx="3"/>
          </p:cNvCxnSpPr>
          <p:nvPr/>
        </p:nvCxnSpPr>
        <p:spPr>
          <a:xfrm flipH="1" flipV="1">
            <a:off x="5047130" y="3694748"/>
            <a:ext cx="226103" cy="2142"/>
          </a:xfrm>
          <a:prstGeom prst="line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cxnSpLocks/>
            <a:stCxn id="25" idx="1"/>
            <a:endCxn id="17" idx="0"/>
          </p:cNvCxnSpPr>
          <p:nvPr/>
        </p:nvCxnSpPr>
        <p:spPr>
          <a:xfrm rot="10800000" flipV="1">
            <a:off x="4326795" y="2270686"/>
            <a:ext cx="946439" cy="1239395"/>
          </a:xfrm>
          <a:prstGeom prst="bentConnector2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cxnSpLocks/>
            <a:stCxn id="10" idx="3"/>
            <a:endCxn id="15" idx="1"/>
          </p:cNvCxnSpPr>
          <p:nvPr/>
        </p:nvCxnSpPr>
        <p:spPr>
          <a:xfrm flipV="1">
            <a:off x="1699018" y="3694748"/>
            <a:ext cx="240663" cy="4728"/>
          </a:xfrm>
          <a:prstGeom prst="line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cxnSpLocks/>
            <a:stCxn id="15" idx="3"/>
            <a:endCxn id="17" idx="1"/>
          </p:cNvCxnSpPr>
          <p:nvPr/>
        </p:nvCxnSpPr>
        <p:spPr>
          <a:xfrm>
            <a:off x="3380354" y="3694748"/>
            <a:ext cx="226103" cy="0"/>
          </a:xfrm>
          <a:prstGeom prst="line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838465" y="3152071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2494369" y="3173900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3959543" y="3180859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5809869" y="3180859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5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5809868" y="4611960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6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5815227" y="1754656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4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06785" y="2270611"/>
            <a:ext cx="35734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dirty="0"/>
              <a:t>웹 사이트 구성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새로운 사용자등록을 위한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등록된 사용자를 선택할 수 있는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원하는 모드를 선택하여 이동하는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사용자가 원하는 옵션을 선택하는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사용자에게 알맞은 옵션을 추천하는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나이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성별 등 통계를 보여주는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사용중인 값 과 부가기능 </a:t>
            </a:r>
            <a:r>
              <a:rPr lang="ko-KR" altLang="en-US" sz="1200" b="1" dirty="0" err="1"/>
              <a:t>사용가능한</a:t>
            </a:r>
            <a:r>
              <a:rPr lang="ko-KR" altLang="en-US" sz="1200" b="1" dirty="0"/>
              <a:t> 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B83217-ED26-46B3-B3DD-9A3B549CCE9D}"/>
              </a:ext>
            </a:extLst>
          </p:cNvPr>
          <p:cNvSpPr txBox="1"/>
          <p:nvPr/>
        </p:nvSpPr>
        <p:spPr>
          <a:xfrm>
            <a:off x="465219" y="523116"/>
            <a:ext cx="5625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구성도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6940008" y="3512224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</a:t>
            </a:r>
            <a:endParaRPr lang="en-US" altLang="ko-KR" b="1" dirty="0"/>
          </a:p>
        </p:txBody>
      </p:sp>
      <p:cxnSp>
        <p:nvCxnSpPr>
          <p:cNvPr id="28" name="직선 연결선 27"/>
          <p:cNvCxnSpPr>
            <a:cxnSpLocks/>
            <a:stCxn id="27" idx="1"/>
          </p:cNvCxnSpPr>
          <p:nvPr/>
        </p:nvCxnSpPr>
        <p:spPr>
          <a:xfrm flipH="1" flipV="1">
            <a:off x="6713905" y="3694748"/>
            <a:ext cx="226103" cy="2142"/>
          </a:xfrm>
          <a:prstGeom prst="line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cxnSpLocks/>
            <a:stCxn id="27" idx="2"/>
            <a:endCxn id="23" idx="3"/>
          </p:cNvCxnSpPr>
          <p:nvPr/>
        </p:nvCxnSpPr>
        <p:spPr>
          <a:xfrm rot="5400000">
            <a:off x="6566358" y="4029105"/>
            <a:ext cx="1241537" cy="946439"/>
          </a:xfrm>
          <a:prstGeom prst="bentConnector2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7307657" y="3180859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7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608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75448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회원 가입</a:t>
            </a:r>
            <a:endParaRPr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277CF1-9EBE-4F45-87DC-0F88CC2E045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2810" y="2988087"/>
            <a:ext cx="2075872" cy="14960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077E92-84DE-40F5-A534-096275CA682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41228" y="2988088"/>
            <a:ext cx="2100622" cy="15004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2871202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프로필 선택</a:t>
            </a:r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268151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모드 선택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7710142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추천 모드</a:t>
            </a:r>
            <a:endParaRPr lang="en-US" altLang="ko-KR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7443088" y="570030"/>
            <a:ext cx="197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나만의 설정 모드</a:t>
            </a:r>
            <a:endParaRPr lang="en-US" altLang="ko-KR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7710142" y="4693882"/>
            <a:ext cx="144067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온라인 모드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10141458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</a:t>
            </a:r>
            <a:endParaRPr lang="en-US" altLang="ko-KR" b="1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516" y="3001288"/>
            <a:ext cx="2106556" cy="148283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rcRect l="15777" t="8050" r="10950" b="58453"/>
          <a:stretch/>
        </p:blipFill>
        <p:spPr>
          <a:xfrm>
            <a:off x="7374013" y="5063215"/>
            <a:ext cx="2127709" cy="1165552"/>
          </a:xfrm>
          <a:prstGeom prst="rect">
            <a:avLst/>
          </a:prstGeom>
          <a:ln w="28575">
            <a:noFill/>
          </a:ln>
        </p:spPr>
      </p:pic>
      <p:cxnSp>
        <p:nvCxnSpPr>
          <p:cNvPr id="3" name="직선 연결선 2"/>
          <p:cNvCxnSpPr>
            <a:stCxn id="11" idx="3"/>
            <a:endCxn id="13" idx="1"/>
          </p:cNvCxnSpPr>
          <p:nvPr/>
        </p:nvCxnSpPr>
        <p:spPr>
          <a:xfrm>
            <a:off x="2308682" y="3736104"/>
            <a:ext cx="232546" cy="2206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3" idx="3"/>
            <a:endCxn id="22" idx="1"/>
          </p:cNvCxnSpPr>
          <p:nvPr/>
        </p:nvCxnSpPr>
        <p:spPr>
          <a:xfrm flipV="1">
            <a:off x="4641850" y="3734460"/>
            <a:ext cx="269489" cy="385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7" idx="0"/>
          </p:cNvCxnSpPr>
          <p:nvPr/>
        </p:nvCxnSpPr>
        <p:spPr>
          <a:xfrm rot="5400000" flipH="1" flipV="1">
            <a:off x="6212263" y="1470207"/>
            <a:ext cx="937974" cy="1385524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18" idx="2"/>
            <a:endCxn id="28" idx="1"/>
          </p:cNvCxnSpPr>
          <p:nvPr/>
        </p:nvCxnSpPr>
        <p:spPr>
          <a:xfrm rot="16200000" flipH="1">
            <a:off x="6119788" y="4391766"/>
            <a:ext cx="1135462" cy="1372988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endCxn id="20" idx="0"/>
          </p:cNvCxnSpPr>
          <p:nvPr/>
        </p:nvCxnSpPr>
        <p:spPr>
          <a:xfrm>
            <a:off x="9486948" y="1693982"/>
            <a:ext cx="1374847" cy="937974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8" idx="3"/>
            <a:endCxn id="27" idx="2"/>
          </p:cNvCxnSpPr>
          <p:nvPr/>
        </p:nvCxnSpPr>
        <p:spPr>
          <a:xfrm flipV="1">
            <a:off x="9501722" y="4484120"/>
            <a:ext cx="1360072" cy="1161871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24" idx="3"/>
          </p:cNvCxnSpPr>
          <p:nvPr/>
        </p:nvCxnSpPr>
        <p:spPr>
          <a:xfrm flipV="1">
            <a:off x="7069441" y="3747442"/>
            <a:ext cx="341559" cy="222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endCxn id="27" idx="1"/>
          </p:cNvCxnSpPr>
          <p:nvPr/>
        </p:nvCxnSpPr>
        <p:spPr>
          <a:xfrm flipV="1">
            <a:off x="9552522" y="3742704"/>
            <a:ext cx="255994" cy="4738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B83217-ED26-46B3-B3DD-9A3B549CCE9D}"/>
              </a:ext>
            </a:extLst>
          </p:cNvPr>
          <p:cNvSpPr txBox="1"/>
          <p:nvPr/>
        </p:nvSpPr>
        <p:spPr>
          <a:xfrm>
            <a:off x="465219" y="523116"/>
            <a:ext cx="5625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구성도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446" y="1003597"/>
            <a:ext cx="2126204" cy="1326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064" y="3001288"/>
            <a:ext cx="2165921" cy="14828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927"/>
          <a:stretch/>
        </p:blipFill>
        <p:spPr>
          <a:xfrm>
            <a:off x="7338123" y="3001288"/>
            <a:ext cx="2243200" cy="15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2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2E80FA-5D49-4E17-925B-617AEB1393C6}"/>
              </a:ext>
            </a:extLst>
          </p:cNvPr>
          <p:cNvSpPr/>
          <p:nvPr/>
        </p:nvSpPr>
        <p:spPr>
          <a:xfrm>
            <a:off x="3990852" y="2875001"/>
            <a:ext cx="1863790" cy="435259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622700" y="2875002"/>
            <a:ext cx="494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 소개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236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9" y="523116"/>
            <a:ext cx="7754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회원가입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0AC66-1F81-4445-9B0C-9BFA96DA1D10}"/>
              </a:ext>
            </a:extLst>
          </p:cNvPr>
          <p:cNvSpPr txBox="1"/>
          <p:nvPr/>
        </p:nvSpPr>
        <p:spPr>
          <a:xfrm>
            <a:off x="205336" y="5747060"/>
            <a:ext cx="59167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사용자 인적사항을 적고 가입을 누르면 서버로 데이터를 전송함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3AFEB-7050-4A00-A7E7-847DB2E75EC1}"/>
              </a:ext>
            </a:extLst>
          </p:cNvPr>
          <p:cNvSpPr txBox="1"/>
          <p:nvPr/>
        </p:nvSpPr>
        <p:spPr>
          <a:xfrm>
            <a:off x="6981696" y="1897661"/>
            <a:ext cx="43188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새로운 사용자 등록을 위한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회원가입 화면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605395" y="2131773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875353" y="1666655"/>
            <a:ext cx="2308634" cy="369332"/>
            <a:chOff x="1769943" y="1990566"/>
            <a:chExt cx="2308634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회원 가입</a:t>
              </a:r>
              <a:endParaRPr lang="en-US" altLang="ko-KR" b="1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70" y="2035986"/>
            <a:ext cx="5220000" cy="36204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7C7F6F-3FDB-4539-873B-9BBCDFEDC049}"/>
              </a:ext>
            </a:extLst>
          </p:cNvPr>
          <p:cNvSpPr txBox="1"/>
          <p:nvPr/>
        </p:nvSpPr>
        <p:spPr>
          <a:xfrm>
            <a:off x="6563021" y="3887759"/>
            <a:ext cx="591994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● 가입시 필요 정보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1. </a:t>
            </a:r>
            <a:r>
              <a:rPr lang="ko-KR" altLang="en-US" sz="2000" b="1" dirty="0"/>
              <a:t>이름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별명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2. </a:t>
            </a:r>
            <a:r>
              <a:rPr lang="ko-KR" altLang="en-US" sz="2000" b="1" dirty="0"/>
              <a:t>성별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3. </a:t>
            </a:r>
            <a:r>
              <a:rPr lang="ko-KR" altLang="en-US" sz="2000" b="1" dirty="0"/>
              <a:t>나이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4. </a:t>
            </a:r>
            <a:r>
              <a:rPr lang="ko-KR" altLang="en-US" sz="2000" b="1" dirty="0"/>
              <a:t>직업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522007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9" y="523116"/>
            <a:ext cx="7985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사용자선택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6077E92-84DE-40F5-A534-096275CA682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5219" y="2086501"/>
            <a:ext cx="5220000" cy="36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E4F743-ACEC-43EB-B79B-346C366BDE93}"/>
              </a:ext>
            </a:extLst>
          </p:cNvPr>
          <p:cNvSpPr txBox="1"/>
          <p:nvPr/>
        </p:nvSpPr>
        <p:spPr>
          <a:xfrm>
            <a:off x="465219" y="5718361"/>
            <a:ext cx="5353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사용자를 선택하면 서버에 저장된 사용자</a:t>
            </a:r>
            <a:r>
              <a:rPr lang="en-US" altLang="ko-KR" sz="1500" dirty="0"/>
              <a:t> </a:t>
            </a:r>
            <a:r>
              <a:rPr lang="ko-KR" altLang="en-US" sz="1500" dirty="0"/>
              <a:t>데이터를 불러옴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grpSp>
        <p:nvGrpSpPr>
          <p:cNvPr id="5" name="그룹 4"/>
          <p:cNvGrpSpPr/>
          <p:nvPr/>
        </p:nvGrpSpPr>
        <p:grpSpPr>
          <a:xfrm>
            <a:off x="6220133" y="1635045"/>
            <a:ext cx="3607009" cy="3170099"/>
            <a:chOff x="7693050" y="1377160"/>
            <a:chExt cx="3607009" cy="31700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5F1DDB-5E56-44E8-9D45-709C511AFDE3}"/>
                </a:ext>
              </a:extLst>
            </p:cNvPr>
            <p:cNvSpPr txBox="1"/>
            <p:nvPr/>
          </p:nvSpPr>
          <p:spPr>
            <a:xfrm>
              <a:off x="8020712" y="1377160"/>
              <a:ext cx="3279347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000" b="1" dirty="0"/>
                <a:t>등록된 사용자들을 </a:t>
              </a:r>
              <a:endParaRPr lang="en-US" altLang="ko-KR" sz="2000" b="1" dirty="0"/>
            </a:p>
            <a:p>
              <a:pPr>
                <a:lnSpc>
                  <a:spcPct val="200000"/>
                </a:lnSpc>
              </a:pPr>
              <a:r>
                <a:rPr lang="ko-KR" altLang="en-US" sz="2000" b="1" dirty="0"/>
                <a:t>선택 할 수 있는</a:t>
              </a:r>
              <a:endParaRPr lang="en-US" altLang="ko-KR" sz="2000" b="1" dirty="0"/>
            </a:p>
            <a:p>
              <a:pPr>
                <a:lnSpc>
                  <a:spcPct val="200000"/>
                </a:lnSpc>
              </a:pPr>
              <a:r>
                <a:rPr lang="ko-KR" altLang="en-US" sz="2000" b="1" dirty="0"/>
                <a:t>사용자 선택 페이지</a:t>
              </a:r>
              <a:endParaRPr lang="en-US" altLang="ko-KR" sz="2000" b="1" dirty="0"/>
            </a:p>
            <a:p>
              <a:pPr>
                <a:lnSpc>
                  <a:spcPct val="200000"/>
                </a:lnSpc>
              </a:pPr>
              <a:endParaRPr lang="en-US" altLang="ko-KR" sz="2000" b="1" dirty="0"/>
            </a:p>
            <a:p>
              <a:pPr>
                <a:lnSpc>
                  <a:spcPct val="200000"/>
                </a:lnSpc>
              </a:pPr>
              <a:endParaRPr lang="ko-KR" altLang="en-US" sz="2000" b="1" dirty="0"/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115E11F5-4627-4149-877E-30C2AEB0747C}"/>
                </a:ext>
              </a:extLst>
            </p:cNvPr>
            <p:cNvSpPr/>
            <p:nvPr/>
          </p:nvSpPr>
          <p:spPr>
            <a:xfrm rot="19800000">
              <a:off x="7693050" y="1608937"/>
              <a:ext cx="285288" cy="2459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826645" y="3511669"/>
            <a:ext cx="2290813" cy="1145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45072" y="2366262"/>
            <a:ext cx="891288" cy="3066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F1DDB-5E56-44E8-9D45-709C511AFDE3}"/>
              </a:ext>
            </a:extLst>
          </p:cNvPr>
          <p:cNvSpPr txBox="1"/>
          <p:nvPr/>
        </p:nvSpPr>
        <p:spPr>
          <a:xfrm>
            <a:off x="6771470" y="3995528"/>
            <a:ext cx="4992689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우측에 사용자에 대한 정보를 보여준다</a:t>
            </a:r>
            <a:r>
              <a:rPr lang="en-US" altLang="ko-KR" sz="1400" b="1" dirty="0"/>
              <a:t>.)</a:t>
            </a:r>
          </a:p>
          <a:p>
            <a:pPr>
              <a:lnSpc>
                <a:spcPct val="200000"/>
              </a:lnSpc>
            </a:pPr>
            <a:endParaRPr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5F1DDB-5E56-44E8-9D45-709C511AFDE3}"/>
              </a:ext>
            </a:extLst>
          </p:cNvPr>
          <p:cNvSpPr txBox="1"/>
          <p:nvPr/>
        </p:nvSpPr>
        <p:spPr>
          <a:xfrm>
            <a:off x="6778292" y="4647842"/>
            <a:ext cx="4992689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사용자를 </a:t>
            </a:r>
            <a:r>
              <a:rPr lang="ko-KR" altLang="en-US" sz="1400" b="1" dirty="0" err="1"/>
              <a:t>클릭시</a:t>
            </a:r>
            <a:r>
              <a:rPr lang="ko-KR" altLang="en-US" sz="1400" b="1" dirty="0"/>
              <a:t> 다이얼로그 창으로 선택 여부를 묻는다</a:t>
            </a:r>
            <a:r>
              <a:rPr lang="en-US" altLang="ko-KR" sz="1400" b="1" dirty="0"/>
              <a:t>.)</a:t>
            </a:r>
          </a:p>
          <a:p>
            <a:pPr>
              <a:lnSpc>
                <a:spcPct val="200000"/>
              </a:lnSpc>
            </a:pPr>
            <a:endParaRPr lang="ko-KR" altLang="en-US" sz="1400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1865969" y="1685309"/>
            <a:ext cx="2308634" cy="369332"/>
            <a:chOff x="1769943" y="1990566"/>
            <a:chExt cx="2308634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사용자 선택</a:t>
              </a:r>
              <a:endParaRPr lang="en-US" altLang="ko-KR" b="1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직선 화살표 연결선 17"/>
          <p:cNvCxnSpPr/>
          <p:nvPr/>
        </p:nvCxnSpPr>
        <p:spPr>
          <a:xfrm flipV="1">
            <a:off x="5538911" y="4288296"/>
            <a:ext cx="1145406" cy="69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2941983" y="4671390"/>
            <a:ext cx="3771848" cy="960783"/>
            <a:chOff x="2941983" y="4267200"/>
            <a:chExt cx="3771848" cy="960783"/>
          </a:xfrm>
        </p:grpSpPr>
        <p:sp>
          <p:nvSpPr>
            <p:cNvPr id="25" name="자유형 24"/>
            <p:cNvSpPr/>
            <p:nvPr/>
          </p:nvSpPr>
          <p:spPr>
            <a:xfrm>
              <a:off x="2941983" y="4267200"/>
              <a:ext cx="3074504" cy="960783"/>
            </a:xfrm>
            <a:custGeom>
              <a:avLst/>
              <a:gdLst>
                <a:gd name="connsiteX0" fmla="*/ 6626 w 3074504"/>
                <a:gd name="connsiteY0" fmla="*/ 0 h 960783"/>
                <a:gd name="connsiteX1" fmla="*/ 0 w 3074504"/>
                <a:gd name="connsiteY1" fmla="*/ 960783 h 960783"/>
                <a:gd name="connsiteX2" fmla="*/ 3074504 w 3074504"/>
                <a:gd name="connsiteY2" fmla="*/ 960783 h 960783"/>
                <a:gd name="connsiteX3" fmla="*/ 3067878 w 3074504"/>
                <a:gd name="connsiteY3" fmla="*/ 271670 h 96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4504" h="960783">
                  <a:moveTo>
                    <a:pt x="6626" y="0"/>
                  </a:moveTo>
                  <a:cubicBezTo>
                    <a:pt x="4417" y="320261"/>
                    <a:pt x="2209" y="640522"/>
                    <a:pt x="0" y="960783"/>
                  </a:cubicBezTo>
                  <a:lnTo>
                    <a:pt x="3074504" y="960783"/>
                  </a:lnTo>
                  <a:cubicBezTo>
                    <a:pt x="3072295" y="731079"/>
                    <a:pt x="3070087" y="501374"/>
                    <a:pt x="3067878" y="27167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5996609" y="4541973"/>
              <a:ext cx="71722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5665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176E3-64C9-4936-B6B7-05EE73EA3C68}"/>
              </a:ext>
            </a:extLst>
          </p:cNvPr>
          <p:cNvSpPr txBox="1"/>
          <p:nvPr/>
        </p:nvSpPr>
        <p:spPr>
          <a:xfrm>
            <a:off x="4460516" y="5212457"/>
            <a:ext cx="34580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모드를 선택하면 해당 페이지로 이동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68E72-30B0-4BD3-8754-80BACCD0C8A7}"/>
              </a:ext>
            </a:extLst>
          </p:cNvPr>
          <p:cNvSpPr txBox="1"/>
          <p:nvPr/>
        </p:nvSpPr>
        <p:spPr>
          <a:xfrm>
            <a:off x="465219" y="523116"/>
            <a:ext cx="7608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모드 선택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E0CD0F-DEB2-42D0-BC13-302EA6FD983A}"/>
              </a:ext>
            </a:extLst>
          </p:cNvPr>
          <p:cNvSpPr txBox="1"/>
          <p:nvPr/>
        </p:nvSpPr>
        <p:spPr>
          <a:xfrm>
            <a:off x="5318735" y="1945244"/>
            <a:ext cx="667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원하는 모드를 선택하여 이동하는 모드 선택 페이지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865969" y="1685309"/>
            <a:ext cx="2308634" cy="369332"/>
            <a:chOff x="1769943" y="1990566"/>
            <a:chExt cx="2308634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모드 선택</a:t>
              </a:r>
              <a:endParaRPr lang="en-US" altLang="ko-KR" b="1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F8B67F72-6D9C-4907-ADF1-3C28BB692983}"/>
              </a:ext>
            </a:extLst>
          </p:cNvPr>
          <p:cNvSpPr/>
          <p:nvPr/>
        </p:nvSpPr>
        <p:spPr>
          <a:xfrm rot="19800000">
            <a:off x="4991074" y="1977163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38" y="2566175"/>
            <a:ext cx="9758762" cy="23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4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8A330-9975-4AEA-BCB5-4D51AAE260E3}"/>
              </a:ext>
            </a:extLst>
          </p:cNvPr>
          <p:cNvSpPr txBox="1"/>
          <p:nvPr/>
        </p:nvSpPr>
        <p:spPr>
          <a:xfrm>
            <a:off x="6725904" y="2124929"/>
            <a:ext cx="4661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사용자가 원하는 옵션을 선택 후 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저장할 수 있는 나만의 설정 페이지</a:t>
            </a:r>
            <a:endParaRPr lang="en-US" altLang="ko-KR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E07F19-E585-4F8B-B289-E66AF41107A6}"/>
              </a:ext>
            </a:extLst>
          </p:cNvPr>
          <p:cNvSpPr txBox="1"/>
          <p:nvPr/>
        </p:nvSpPr>
        <p:spPr>
          <a:xfrm>
            <a:off x="1443501" y="6014293"/>
            <a:ext cx="52397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원하는 옵션을 선택 후 서버에 저장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20" y="523116"/>
            <a:ext cx="7754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</a:t>
            </a:r>
          </a:p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커스텀 설정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916250" y="2004499"/>
            <a:ext cx="2308634" cy="369332"/>
            <a:chOff x="1769943" y="1990566"/>
            <a:chExt cx="2308634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나만의 설정</a:t>
              </a:r>
              <a:endParaRPr lang="en-US" altLang="ko-KR" b="1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4AEA19-E0FB-48CC-9EA5-C5822032ABA7}"/>
              </a:ext>
            </a:extLst>
          </p:cNvPr>
          <p:cNvGrpSpPr/>
          <p:nvPr/>
        </p:nvGrpSpPr>
        <p:grpSpPr>
          <a:xfrm>
            <a:off x="6647904" y="264703"/>
            <a:ext cx="5488247" cy="922720"/>
            <a:chOff x="6664285" y="43902"/>
            <a:chExt cx="5488247" cy="9227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7624733" y="498931"/>
              <a:ext cx="1506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</a:t>
              </a:r>
              <a:r>
                <a:rPr lang="ko-KR" altLang="en-US" b="1" dirty="0">
                  <a:solidFill>
                    <a:srgbClr val="FF0000"/>
                  </a:solidFill>
                </a:rPr>
                <a:t>나만의 설정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9137770" y="498931"/>
              <a:ext cx="15061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추천 모드</a:t>
              </a:r>
              <a:endParaRPr lang="en-US" altLang="ko-KR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10643880" y="498931"/>
              <a:ext cx="15086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온라인 모드</a:t>
              </a:r>
              <a:endParaRPr lang="en-US" altLang="ko-KR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7484517" y="544842"/>
              <a:ext cx="280431" cy="27750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</a:rPr>
                <a:t>4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9097479" y="544842"/>
              <a:ext cx="280904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10510591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6664285" y="123161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모드 선택</a:t>
              </a:r>
              <a:endParaRPr lang="en-US" altLang="ko-KR" b="1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6996395" y="169073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887604" y="43902"/>
              <a:ext cx="5264927" cy="92272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8B67F72-6D9C-4907-ADF1-3C28BB692983}"/>
              </a:ext>
            </a:extLst>
          </p:cNvPr>
          <p:cNvSpPr/>
          <p:nvPr/>
        </p:nvSpPr>
        <p:spPr>
          <a:xfrm rot="19800000">
            <a:off x="6378786" y="2373160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C7F6F-3FDB-4539-873B-9BBCDFEDC049}"/>
              </a:ext>
            </a:extLst>
          </p:cNvPr>
          <p:cNvSpPr txBox="1"/>
          <p:nvPr/>
        </p:nvSpPr>
        <p:spPr>
          <a:xfrm>
            <a:off x="6414089" y="3639274"/>
            <a:ext cx="5919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● 설정 기능 목록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1. </a:t>
            </a:r>
            <a:r>
              <a:rPr lang="ko-KR" altLang="en-US" sz="2000" b="1" dirty="0"/>
              <a:t>수위 조절</a:t>
            </a:r>
            <a:r>
              <a:rPr lang="en-US" altLang="ko-KR" sz="2000" b="1" dirty="0"/>
              <a:t>	[0~100 </a:t>
            </a:r>
            <a:r>
              <a:rPr lang="ko-KR" altLang="en-US" sz="2000" b="1" dirty="0" err="1"/>
              <a:t>물높이</a:t>
            </a:r>
            <a:r>
              <a:rPr lang="en-US" altLang="ko-KR" sz="2000" b="1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2. </a:t>
            </a:r>
            <a:r>
              <a:rPr lang="ko-KR" altLang="en-US" sz="2000" b="1" dirty="0" err="1"/>
              <a:t>입욕제</a:t>
            </a:r>
            <a:r>
              <a:rPr lang="ko-KR" altLang="en-US" sz="2000" b="1" dirty="0"/>
              <a:t> 선택</a:t>
            </a:r>
            <a:r>
              <a:rPr lang="en-US" altLang="ko-KR" sz="2000" b="1" dirty="0"/>
              <a:t>	[</a:t>
            </a:r>
            <a:r>
              <a:rPr lang="ko-KR" altLang="en-US" sz="2000" b="1" dirty="0"/>
              <a:t>향기별로</a:t>
            </a:r>
            <a:r>
              <a:rPr lang="en-US" altLang="ko-KR" sz="2000" b="1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3. </a:t>
            </a:r>
            <a:r>
              <a:rPr lang="ko-KR" altLang="en-US" sz="2000" b="1" dirty="0"/>
              <a:t>타이머 선택</a:t>
            </a:r>
            <a:r>
              <a:rPr lang="en-US" altLang="ko-KR" sz="2000" b="1" dirty="0"/>
              <a:t>	[0 ~ 60	</a:t>
            </a:r>
            <a:r>
              <a:rPr lang="ko-KR" altLang="en-US" sz="2000" b="1" dirty="0"/>
              <a:t>분</a:t>
            </a:r>
            <a:r>
              <a:rPr lang="en-US" altLang="ko-KR" sz="2000" b="1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4. </a:t>
            </a:r>
            <a:r>
              <a:rPr lang="ko-KR" altLang="en-US" sz="2000" b="1" dirty="0"/>
              <a:t>온도 조절</a:t>
            </a:r>
            <a:r>
              <a:rPr lang="en-US" altLang="ko-KR" sz="2000" b="1" dirty="0"/>
              <a:t>	[0 ~ 40</a:t>
            </a:r>
            <a:r>
              <a:rPr lang="ko-KR" altLang="en-US" sz="2000" b="1" dirty="0"/>
              <a:t>도</a:t>
            </a:r>
            <a:r>
              <a:rPr lang="en-US" altLang="ko-KR" sz="2000" b="1" dirty="0"/>
              <a:t>]</a:t>
            </a:r>
            <a:endParaRPr lang="ko-KR" altLang="en-US" sz="2000" b="1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6" y="2419741"/>
            <a:ext cx="5757015" cy="35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46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E07F19-E585-4F8B-B289-E66AF41107A6}"/>
              </a:ext>
            </a:extLst>
          </p:cNvPr>
          <p:cNvSpPr txBox="1"/>
          <p:nvPr/>
        </p:nvSpPr>
        <p:spPr>
          <a:xfrm>
            <a:off x="1571131" y="5957921"/>
            <a:ext cx="31672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여러가지 추천 모드 선택 후 시작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20" y="523116"/>
            <a:ext cx="6124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</a:t>
            </a:r>
          </a:p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 추천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13C52F-B314-425D-B965-CE56126053FF}"/>
              </a:ext>
            </a:extLst>
          </p:cNvPr>
          <p:cNvGrpSpPr/>
          <p:nvPr/>
        </p:nvGrpSpPr>
        <p:grpSpPr>
          <a:xfrm>
            <a:off x="6589486" y="271691"/>
            <a:ext cx="5488246" cy="865677"/>
            <a:chOff x="6664285" y="59654"/>
            <a:chExt cx="5488246" cy="8656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7624733" y="498931"/>
              <a:ext cx="1506109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나만의 설정</a:t>
              </a:r>
              <a:endParaRPr lang="en-US" altLang="ko-KR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9137770" y="498931"/>
              <a:ext cx="1506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 추천 모드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10646422" y="498931"/>
              <a:ext cx="15061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온라인 모드</a:t>
              </a:r>
              <a:endParaRPr lang="en-US" altLang="ko-KR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7484517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9097951" y="544842"/>
              <a:ext cx="280431" cy="27750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</a:rPr>
                <a:t>5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10510591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6664285" y="123161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모드 선택</a:t>
              </a:r>
              <a:endParaRPr lang="en-US" altLang="ko-KR" b="1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6996395" y="169073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887604" y="59654"/>
              <a:ext cx="5264927" cy="86567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6792781" y="2260661"/>
            <a:ext cx="50216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미리 만들어진 테마에 맞추어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간단하게 사용할 수 있게 만든 페이지</a:t>
            </a:r>
            <a:endParaRPr lang="en-US" altLang="ko-KR" sz="2000" b="1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A9344E60-0449-424E-A2C0-CF7475B93F68}"/>
              </a:ext>
            </a:extLst>
          </p:cNvPr>
          <p:cNvSpPr/>
          <p:nvPr/>
        </p:nvSpPr>
        <p:spPr>
          <a:xfrm rot="19800000">
            <a:off x="6431617" y="2508714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00415" y="1857540"/>
            <a:ext cx="2308634" cy="369332"/>
            <a:chOff x="1769943" y="1990566"/>
            <a:chExt cx="2308634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추천 모드</a:t>
              </a:r>
              <a:endParaRPr lang="en-US" altLang="ko-KR" b="1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9"/>
          <a:stretch/>
        </p:blipFill>
        <p:spPr>
          <a:xfrm>
            <a:off x="432090" y="2226871"/>
            <a:ext cx="5524464" cy="372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74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온라인모드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7454FF-4E1B-4BCC-8B86-DB6D8E3EA500}"/>
              </a:ext>
            </a:extLst>
          </p:cNvPr>
          <p:cNvSpPr txBox="1"/>
          <p:nvPr/>
        </p:nvSpPr>
        <p:spPr>
          <a:xfrm>
            <a:off x="6928647" y="1667172"/>
            <a:ext cx="3948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성별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나이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직업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날씨 별로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통계 된 목욕 데이터를 보여줌</a:t>
            </a:r>
            <a:endParaRPr lang="en-US" altLang="ko-KR" sz="2000" b="1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600985" y="1782166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E206A-FBC6-46B4-9F82-FFB000FF2BAB}"/>
              </a:ext>
            </a:extLst>
          </p:cNvPr>
          <p:cNvSpPr txBox="1"/>
          <p:nvPr/>
        </p:nvSpPr>
        <p:spPr>
          <a:xfrm>
            <a:off x="6558611" y="4586620"/>
            <a:ext cx="3948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● </a:t>
            </a:r>
            <a:r>
              <a:rPr lang="en-US" altLang="ko-KR" sz="2000" b="1" dirty="0"/>
              <a:t>[</a:t>
            </a:r>
            <a:r>
              <a:rPr lang="ko-KR" altLang="en-US" sz="2000" b="1" dirty="0"/>
              <a:t>통계목록</a:t>
            </a:r>
            <a:r>
              <a:rPr lang="en-US" altLang="ko-KR" sz="2000" b="1" dirty="0"/>
              <a:t>]	</a:t>
            </a:r>
          </a:p>
          <a:p>
            <a:pPr lvl="1"/>
            <a:r>
              <a:rPr lang="en-US" altLang="ko-KR" sz="2000" b="1" dirty="0"/>
              <a:t>     </a:t>
            </a:r>
            <a:r>
              <a:rPr lang="ko-KR" altLang="en-US" sz="2000" b="1" dirty="0"/>
              <a:t>성별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</a:t>
            </a:r>
            <a:r>
              <a:rPr lang="en-US" altLang="ko-KR" sz="2000" b="1" dirty="0"/>
              <a:t>	</a:t>
            </a:r>
          </a:p>
          <a:p>
            <a:pPr lvl="1"/>
            <a:r>
              <a:rPr lang="en-US" altLang="ko-KR" sz="2000" b="1" dirty="0"/>
              <a:t>	</a:t>
            </a:r>
            <a:r>
              <a:rPr lang="ko-KR" altLang="en-US" sz="2000" b="1" dirty="0"/>
              <a:t>나이 </a:t>
            </a:r>
            <a:r>
              <a:rPr lang="en-US" altLang="ko-KR" sz="2000" b="1" dirty="0"/>
              <a:t>: 10</a:t>
            </a:r>
            <a:r>
              <a:rPr lang="ko-KR" altLang="en-US" sz="2000" b="1" dirty="0"/>
              <a:t>대</a:t>
            </a:r>
            <a:r>
              <a:rPr lang="en-US" altLang="ko-KR" sz="2000" b="1" dirty="0"/>
              <a:t>~70</a:t>
            </a:r>
            <a:r>
              <a:rPr lang="ko-KR" altLang="en-US" sz="2000" b="1" dirty="0"/>
              <a:t>대</a:t>
            </a:r>
            <a:endParaRPr lang="en-US" altLang="ko-KR" sz="2000" b="1" dirty="0"/>
          </a:p>
          <a:p>
            <a:pPr lvl="1"/>
            <a:r>
              <a:rPr lang="en-US" altLang="ko-KR" sz="2000" b="1" dirty="0"/>
              <a:t>	</a:t>
            </a:r>
            <a:r>
              <a:rPr lang="ko-KR" altLang="en-US" sz="2000" b="1" dirty="0"/>
              <a:t>직업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학생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주부 등 </a:t>
            </a:r>
            <a:endParaRPr lang="en-US" altLang="ko-KR" sz="2000" b="1" dirty="0"/>
          </a:p>
          <a:p>
            <a:pPr lvl="1"/>
            <a:r>
              <a:rPr lang="en-US" altLang="ko-KR" sz="2000" b="1" dirty="0"/>
              <a:t>	         (13</a:t>
            </a:r>
            <a:r>
              <a:rPr lang="ko-KR" altLang="en-US" sz="2000" b="1" dirty="0"/>
              <a:t>개 </a:t>
            </a:r>
            <a:r>
              <a:rPr lang="ko-KR" altLang="en-US" sz="2000" b="1" dirty="0" err="1"/>
              <a:t>직업군</a:t>
            </a:r>
            <a:r>
              <a:rPr lang="en-US" altLang="ko-KR" sz="2000" b="1" dirty="0"/>
              <a:t>)</a:t>
            </a:r>
          </a:p>
          <a:p>
            <a:pPr lvl="1"/>
            <a:r>
              <a:rPr lang="en-US" altLang="ko-KR" sz="2000" b="1" dirty="0"/>
              <a:t>	</a:t>
            </a:r>
            <a:r>
              <a:rPr lang="ko-KR" altLang="en-US" sz="2000" b="1" dirty="0"/>
              <a:t>날씨 </a:t>
            </a:r>
            <a:r>
              <a:rPr lang="en-US" altLang="ko-KR" sz="2000" b="1" dirty="0"/>
              <a:t>: 5 ~ 40</a:t>
            </a:r>
            <a:r>
              <a:rPr lang="ko-KR" altLang="en-US" sz="2000" b="1" dirty="0"/>
              <a:t>도</a:t>
            </a:r>
            <a:endParaRPr lang="en-US" altLang="ko-KR" sz="2000" b="1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8B92D6F-299F-43E9-991A-7FC54841798C}"/>
              </a:ext>
            </a:extLst>
          </p:cNvPr>
          <p:cNvGrpSpPr/>
          <p:nvPr/>
        </p:nvGrpSpPr>
        <p:grpSpPr>
          <a:xfrm>
            <a:off x="6558611" y="268018"/>
            <a:ext cx="5488246" cy="903812"/>
            <a:chOff x="6664285" y="49500"/>
            <a:chExt cx="5488246" cy="90381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7624733" y="498931"/>
              <a:ext cx="1506109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나만의 설정</a:t>
              </a:r>
              <a:endParaRPr lang="en-US" altLang="ko-KR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9137770" y="498931"/>
              <a:ext cx="1506109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추천 모드</a:t>
              </a:r>
              <a:endParaRPr lang="en-US" altLang="ko-KR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10646422" y="498931"/>
              <a:ext cx="1506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 온라인 모드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7484517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9097951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10510591" y="544842"/>
              <a:ext cx="280431" cy="27750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</a:rPr>
                <a:t>6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6664285" y="123161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모드 선택</a:t>
              </a:r>
              <a:endParaRPr lang="en-US" altLang="ko-KR" b="1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6996395" y="169073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887604" y="49500"/>
              <a:ext cx="5264927" cy="9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5B7065A-AA33-4824-B368-7C38FF33D0B0}"/>
              </a:ext>
            </a:extLst>
          </p:cNvPr>
          <p:cNvSpPr txBox="1"/>
          <p:nvPr/>
        </p:nvSpPr>
        <p:spPr>
          <a:xfrm>
            <a:off x="465220" y="4913275"/>
            <a:ext cx="53307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서버에 저장된 데이터를 읽어 카테고리별로 차트에 보여줌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1920903" y="1727318"/>
            <a:ext cx="2308634" cy="369332"/>
            <a:chOff x="1769943" y="1990566"/>
            <a:chExt cx="2308634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온라인 모드</a:t>
              </a:r>
              <a:endParaRPr lang="en-US" altLang="ko-KR" b="1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6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09" y="2142561"/>
            <a:ext cx="5461459" cy="26481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021496" y="2505300"/>
            <a:ext cx="987905" cy="1470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3" idx="3"/>
          </p:cNvCxnSpPr>
          <p:nvPr/>
        </p:nvCxnSpPr>
        <p:spPr>
          <a:xfrm>
            <a:off x="4009401" y="3240796"/>
            <a:ext cx="2559149" cy="38698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F7454FF-4E1B-4BCC-8B86-DB6D8E3EA500}"/>
              </a:ext>
            </a:extLst>
          </p:cNvPr>
          <p:cNvSpPr txBox="1"/>
          <p:nvPr/>
        </p:nvSpPr>
        <p:spPr>
          <a:xfrm>
            <a:off x="6740186" y="3199832"/>
            <a:ext cx="3153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머신러닝으로</a:t>
            </a:r>
            <a:r>
              <a:rPr lang="ko-KR" altLang="en-US" b="1" dirty="0"/>
              <a:t> 학습된 모델로 예측한 추천 값들이 보여짐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13324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7065A-AA33-4824-B368-7C38FF33D0B0}"/>
              </a:ext>
            </a:extLst>
          </p:cNvPr>
          <p:cNvSpPr txBox="1"/>
          <p:nvPr/>
        </p:nvSpPr>
        <p:spPr>
          <a:xfrm>
            <a:off x="465220" y="5352004"/>
            <a:ext cx="54039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사용중인 설정 값을 알려주고 오른쪽 창에 미디어 제공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7454FF-4E1B-4BCC-8B86-DB6D8E3EA500}"/>
              </a:ext>
            </a:extLst>
          </p:cNvPr>
          <p:cNvSpPr txBox="1"/>
          <p:nvPr/>
        </p:nvSpPr>
        <p:spPr>
          <a:xfrm>
            <a:off x="6857344" y="2135994"/>
            <a:ext cx="39481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자신이 선택한 값 확인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[</a:t>
            </a:r>
            <a:r>
              <a:rPr lang="ko-KR" altLang="en-US" sz="2000" b="1" dirty="0"/>
              <a:t>수위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입욕제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온도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타이머</a:t>
            </a:r>
            <a:r>
              <a:rPr lang="en-US" altLang="ko-KR" sz="2000" b="1" dirty="0"/>
              <a:t>]</a:t>
            </a:r>
          </a:p>
          <a:p>
            <a:pPr>
              <a:lnSpc>
                <a:spcPct val="200000"/>
              </a:lnSpc>
            </a:pP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목욕을 하며 간단히 즐길 수 있는 영상 사이트와 같은 곳을 보여줌</a:t>
            </a:r>
            <a:endParaRPr lang="en-US" altLang="ko-KR" sz="2000" b="1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487481" y="2381949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20" y="2322199"/>
            <a:ext cx="5220000" cy="298389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920903" y="1906956"/>
            <a:ext cx="2308634" cy="369332"/>
            <a:chOff x="1769943" y="1990566"/>
            <a:chExt cx="2308634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사용 페이지</a:t>
              </a:r>
              <a:endParaRPr lang="en-US" altLang="ko-KR" b="1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7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835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제작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7795581" y="1577153"/>
            <a:ext cx="439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모형의 전체적인 모습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- </a:t>
            </a:r>
            <a:r>
              <a:rPr lang="ko-KR" altLang="en-US" sz="2000" b="1" dirty="0"/>
              <a:t>워터펌프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- </a:t>
            </a:r>
            <a:r>
              <a:rPr lang="ko-KR" altLang="en-US" sz="2000" b="1" dirty="0"/>
              <a:t>수위 및 온도 센서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서보모터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- </a:t>
            </a:r>
            <a:r>
              <a:rPr lang="ko-KR" altLang="en-US" sz="2000" b="1" dirty="0" err="1"/>
              <a:t>라즈베리파이와</a:t>
            </a:r>
            <a:r>
              <a:rPr lang="ko-KR" altLang="en-US" sz="2000" b="1" dirty="0"/>
              <a:t> 전용 모니터</a:t>
            </a:r>
            <a:endParaRPr lang="en-US" altLang="ko-KR" sz="2000" b="1" dirty="0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7474591" y="1833046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951093"/>
              </p:ext>
            </p:extLst>
          </p:nvPr>
        </p:nvGraphicFramePr>
        <p:xfrm>
          <a:off x="304800" y="1471782"/>
          <a:ext cx="6997700" cy="5056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8850">
                  <a:extLst>
                    <a:ext uri="{9D8B030D-6E8A-4147-A177-3AD203B41FA5}">
                      <a16:colId xmlns:a16="http://schemas.microsoft.com/office/drawing/2014/main" val="117778226"/>
                    </a:ext>
                  </a:extLst>
                </a:gridCol>
                <a:gridCol w="3498850">
                  <a:extLst>
                    <a:ext uri="{9D8B030D-6E8A-4147-A177-3AD203B41FA5}">
                      <a16:colId xmlns:a16="http://schemas.microsoft.com/office/drawing/2014/main" val="4208973161"/>
                    </a:ext>
                  </a:extLst>
                </a:gridCol>
              </a:tblGrid>
              <a:tr h="25280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13438975"/>
                  </a:ext>
                </a:extLst>
              </a:tr>
              <a:tr h="25280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11184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48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0" y="1533756"/>
            <a:ext cx="6120000" cy="4477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7306099" y="1479344"/>
            <a:ext cx="43964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FF0000"/>
                </a:solidFill>
              </a:rPr>
              <a:t>수위 센서</a:t>
            </a:r>
            <a:r>
              <a:rPr lang="en-US" altLang="ko-KR" sz="2000" b="1" dirty="0"/>
              <a:t>,</a:t>
            </a:r>
            <a:r>
              <a:rPr lang="ko-KR" altLang="en-US" sz="2000" b="1" dirty="0">
                <a:solidFill>
                  <a:srgbClr val="767171"/>
                </a:solidFill>
              </a:rPr>
              <a:t> </a:t>
            </a:r>
            <a:r>
              <a:rPr lang="ko-KR" altLang="en-US" sz="2000" b="1" dirty="0">
                <a:solidFill>
                  <a:srgbClr val="0000FF"/>
                </a:solidFill>
              </a:rPr>
              <a:t>온도 센서</a:t>
            </a:r>
            <a:r>
              <a:rPr lang="en-US" altLang="ko-KR" sz="2000" b="1" dirty="0"/>
              <a:t>,</a:t>
            </a:r>
            <a:r>
              <a:rPr lang="en-US" altLang="ko-KR" sz="2000" b="1" dirty="0">
                <a:solidFill>
                  <a:srgbClr val="0000FF"/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욕조의 물 높이와 온도를 측정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endParaRPr lang="en-US" altLang="ko-KR" sz="2000" b="1" dirty="0">
              <a:solidFill>
                <a:srgbClr val="0000F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solidFill>
                  <a:srgbClr val="00B050"/>
                </a:solidFill>
              </a:rPr>
              <a:t>서보모터</a:t>
            </a:r>
            <a:endParaRPr lang="en-US" altLang="ko-KR" sz="2000" b="1" dirty="0">
              <a:solidFill>
                <a:srgbClr val="00B050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/>
              <a:t>입욕제를</a:t>
            </a:r>
            <a:r>
              <a:rPr lang="ko-KR" altLang="en-US" sz="2000" b="1" dirty="0"/>
              <a:t> 욕조에 </a:t>
            </a:r>
            <a:r>
              <a:rPr lang="ko-KR" altLang="en-US" sz="2000" b="1" dirty="0" err="1"/>
              <a:t>넣어줌</a:t>
            </a:r>
            <a:endParaRPr lang="en-US" altLang="ko-KR" sz="2000" b="1" dirty="0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993575" y="1735237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 rot="20241584">
            <a:off x="4186395" y="2411688"/>
            <a:ext cx="717826" cy="18150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 rot="20331737">
            <a:off x="5772691" y="2836598"/>
            <a:ext cx="428647" cy="1197526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제작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993575" y="3567576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1134777" y="2956767"/>
            <a:ext cx="2416945" cy="2465861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735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" b="11407"/>
          <a:stretch/>
        </p:blipFill>
        <p:spPr>
          <a:xfrm>
            <a:off x="465220" y="1564452"/>
            <a:ext cx="6120000" cy="4479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7469599" y="1564452"/>
            <a:ext cx="439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워터 펌프로 물을 끌어 </a:t>
            </a:r>
            <a:r>
              <a:rPr lang="ko-KR" altLang="en-US" sz="2000" b="1" dirty="0" err="1"/>
              <a:t>올려줌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설정된 온도와 수위에 맞게 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조절하며 욕조에 물을 받아 줌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FF0000"/>
                </a:solidFill>
              </a:rPr>
              <a:t>뜨거운 물</a:t>
            </a:r>
            <a:r>
              <a:rPr lang="en-US" altLang="ko-KR" sz="2000" b="1" dirty="0">
                <a:solidFill>
                  <a:srgbClr val="767171"/>
                </a:solidFill>
              </a:rPr>
              <a:t>, </a:t>
            </a:r>
            <a:r>
              <a:rPr lang="ko-KR" altLang="en-US" sz="2000" b="1" dirty="0">
                <a:solidFill>
                  <a:srgbClr val="0000FF"/>
                </a:solidFill>
              </a:rPr>
              <a:t>차가운 물</a:t>
            </a:r>
            <a:endParaRPr lang="en-US" altLang="ko-KR" sz="2000" b="1" dirty="0">
              <a:solidFill>
                <a:srgbClr val="0000FF"/>
              </a:solidFill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7162260" y="1815599"/>
            <a:ext cx="263505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755321" y="2369940"/>
            <a:ext cx="2183466" cy="3498113"/>
          </a:xfrm>
          <a:prstGeom prst="ellipse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137367" y="2015754"/>
            <a:ext cx="2289227" cy="35572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제작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150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523116"/>
            <a:ext cx="3452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팀원 소개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54" y="1652336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119114" y="1652336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임 대 인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팀장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202373" y="2175555"/>
            <a:ext cx="308770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hlinkClick r:id="rId4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dnfwlxo11@naver.com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백엔드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IoT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코딩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분석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시제품 제작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252350" y="2175556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9" y="1652336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54" y="4049485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119114" y="404948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박 지 수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202373" y="4594209"/>
            <a:ext cx="260359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cs typeface="함초롬바탕" panose="02030604000101010101" pitchFamily="18" charset="-127"/>
              <a:hlinkClick r:id="rId4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xrl0603@naver.com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DB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설계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시제품 제작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52350" y="457270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31223" y="165233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서 정 욱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306394" y="2220294"/>
            <a:ext cx="25243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cs typeface="함초롬바탕" panose="02030604000101010101" pitchFamily="18" charset="-127"/>
              <a:hlinkClick r:id="rId4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junguk7880@naver.com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프론트엔드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8364459" y="217555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31224" y="404948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정 해 민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306395" y="4613356"/>
            <a:ext cx="2242922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14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cs typeface="함초롬바탕" panose="02030604000101010101" pitchFamily="18" charset="-127"/>
              <a:hlinkClick r:id="rId4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jhm0828@gmail.com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프론트엔드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수집</a:t>
            </a:r>
            <a:br>
              <a:rPr lang="ko-KR" altLang="en-US" dirty="0"/>
            </a:br>
            <a:endParaRPr lang="ko-KR" altLang="en-US" dirty="0"/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8364460" y="457270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사람, 소년, 젊은, 아이이(가) 표시된 사진&#10;&#10;자동 생성된 설명">
            <a:extLst>
              <a:ext uri="{FF2B5EF4-FFF2-40B4-BE49-F238E27FC236}">
                <a16:creationId xmlns:a16="http://schemas.microsoft.com/office/drawing/2014/main" id="{A0BDCD2F-94CD-8746-B945-6D56B4840CAE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9" y="4049485"/>
            <a:ext cx="1440000" cy="1800000"/>
          </a:xfrm>
          <a:prstGeom prst="rect">
            <a:avLst/>
          </a:prstGeom>
          <a:ln w="88900" cap="sq">
            <a:solidFill>
              <a:schemeClr val="bg1"/>
            </a:solidFill>
            <a:miter lim="800000"/>
          </a:ln>
          <a:effectLst>
            <a:outerShdw blurRad="50800" dist="12700" dir="54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677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971954" y="1942764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7276011" y="1686871"/>
            <a:ext cx="4396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사용자에게 웹 서비스를 제공하고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각종 센서들을 제어하는 부분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제작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" r="3279" b="11224"/>
          <a:stretch/>
        </p:blipFill>
        <p:spPr>
          <a:xfrm>
            <a:off x="465220" y="1686871"/>
            <a:ext cx="6120000" cy="4479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067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863215" y="3577637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1289785" y="3040809"/>
            <a:ext cx="6516189" cy="99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500" b="1" dirty="0"/>
              <a:t>I-Tub </a:t>
            </a:r>
            <a:r>
              <a:rPr lang="ko-KR" altLang="en-US" sz="3500" b="1" dirty="0"/>
              <a:t>시연 영상</a:t>
            </a:r>
            <a:endParaRPr lang="en-US" altLang="ko-KR" sz="3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시연 영상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83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8F04EAB-6C7D-48B3-92CF-E9E7645E4C30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4B6BF-0FD2-47C3-BC64-7D7D09641ECE}"/>
              </a:ext>
            </a:extLst>
          </p:cNvPr>
          <p:cNvSpPr txBox="1"/>
          <p:nvPr/>
        </p:nvSpPr>
        <p:spPr>
          <a:xfrm>
            <a:off x="465222" y="523116"/>
            <a:ext cx="9653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참고 문헌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73768" y="1366787"/>
            <a:ext cx="10876548" cy="50436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https://opentutorials.org/course/1 (</a:t>
            </a:r>
            <a:r>
              <a:rPr lang="ko-KR" altLang="en-US" sz="1600" dirty="0">
                <a:solidFill>
                  <a:schemeClr val="tx1"/>
                </a:solidFill>
              </a:rPr>
              <a:t>자바스크립트 사용법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https://opentutorials.org/course/3780/18031 (HTML </a:t>
            </a:r>
            <a:r>
              <a:rPr lang="ko-KR" altLang="en-US" sz="1600" dirty="0">
                <a:solidFill>
                  <a:schemeClr val="tx1"/>
                </a:solidFill>
              </a:rPr>
              <a:t>및 </a:t>
            </a:r>
            <a:r>
              <a:rPr lang="en-US" altLang="ko-KR" sz="1600" dirty="0">
                <a:solidFill>
                  <a:schemeClr val="tx1"/>
                </a:solidFill>
              </a:rPr>
              <a:t>CSS</a:t>
            </a:r>
            <a:r>
              <a:rPr lang="ko-KR" altLang="en-US" sz="1600" dirty="0">
                <a:solidFill>
                  <a:schemeClr val="tx1"/>
                </a:solidFill>
              </a:rPr>
              <a:t>사용법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https://github.com/dabeng/OrgChart (</a:t>
            </a:r>
            <a:r>
              <a:rPr lang="ko-KR" altLang="en-US" sz="1600" dirty="0">
                <a:solidFill>
                  <a:schemeClr val="tx1"/>
                </a:solidFill>
              </a:rPr>
              <a:t>온라인 모드에서 통계를 보여줄 </a:t>
            </a:r>
            <a:r>
              <a:rPr lang="en-US" altLang="ko-KR" sz="1600" dirty="0" err="1">
                <a:solidFill>
                  <a:schemeClr val="tx1"/>
                </a:solidFill>
              </a:rPr>
              <a:t>OrgChart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오픈소스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https://dabeng.github.io/OrgChart/ (</a:t>
            </a:r>
            <a:r>
              <a:rPr lang="en-US" altLang="ko-KR" sz="1600" dirty="0" err="1">
                <a:solidFill>
                  <a:schemeClr val="tx1"/>
                </a:solidFill>
              </a:rPr>
              <a:t>orgchart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각종 예제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https://win.adrirobot.it/sensori/moisture_sensor/moisture_sensor.html(</a:t>
            </a:r>
            <a:r>
              <a:rPr lang="ko-KR" altLang="en-US" sz="1600" dirty="0">
                <a:solidFill>
                  <a:schemeClr val="tx1"/>
                </a:solidFill>
              </a:rPr>
              <a:t>토양습도센서 예제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https://blog.naver.com/elepartsblog/221726825667 (</a:t>
            </a:r>
            <a:r>
              <a:rPr lang="ko-KR" altLang="en-US" sz="1600" dirty="0" err="1">
                <a:solidFill>
                  <a:schemeClr val="tx1"/>
                </a:solidFill>
              </a:rPr>
              <a:t>라즈베리파이</a:t>
            </a:r>
            <a:r>
              <a:rPr lang="ko-KR" altLang="en-US" sz="1600" dirty="0">
                <a:solidFill>
                  <a:schemeClr val="tx1"/>
                </a:solidFill>
              </a:rPr>
              <a:t> 사용하기 위한 </a:t>
            </a:r>
            <a:r>
              <a:rPr lang="ko-KR" altLang="en-US" sz="1600" dirty="0" err="1">
                <a:solidFill>
                  <a:schemeClr val="tx1"/>
                </a:solidFill>
              </a:rPr>
              <a:t>라즈비안</a:t>
            </a:r>
            <a:r>
              <a:rPr lang="ko-KR" altLang="en-US" sz="1600" dirty="0">
                <a:solidFill>
                  <a:schemeClr val="tx1"/>
                </a:solidFill>
              </a:rPr>
              <a:t> 설치법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https://www.raspberrypi.org/ (</a:t>
            </a:r>
            <a:r>
              <a:rPr lang="ko-KR" altLang="en-US" sz="1600" dirty="0" err="1">
                <a:solidFill>
                  <a:schemeClr val="tx1"/>
                </a:solidFill>
              </a:rPr>
              <a:t>라즈베리파이</a:t>
            </a:r>
            <a:r>
              <a:rPr lang="ko-KR" altLang="en-US" sz="1600" dirty="0">
                <a:solidFill>
                  <a:schemeClr val="tx1"/>
                </a:solidFill>
              </a:rPr>
              <a:t> 사용하기 위한 </a:t>
            </a:r>
            <a:r>
              <a:rPr lang="ko-KR" altLang="en-US" sz="1600" dirty="0" err="1">
                <a:solidFill>
                  <a:schemeClr val="tx1"/>
                </a:solidFill>
              </a:rPr>
              <a:t>라즈비안</a:t>
            </a:r>
            <a:r>
              <a:rPr lang="ko-KR" altLang="en-US" sz="1600" dirty="0">
                <a:solidFill>
                  <a:schemeClr val="tx1"/>
                </a:solidFill>
              </a:rPr>
              <a:t> 설치 자료실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https://www.circuitbasics.com/raspberry-pi-ds18b20-temperature-sensor-tutorial/(</a:t>
            </a:r>
            <a:r>
              <a:rPr lang="ko-KR" altLang="en-US" sz="1600" dirty="0">
                <a:solidFill>
                  <a:schemeClr val="tx1"/>
                </a:solidFill>
              </a:rPr>
              <a:t>온도센서 예제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https://blog.naver.com/rhrkdfus/221373635978 (</a:t>
            </a:r>
            <a:r>
              <a:rPr lang="ko-KR" altLang="en-US" sz="1600" dirty="0" err="1">
                <a:solidFill>
                  <a:schemeClr val="tx1"/>
                </a:solidFill>
              </a:rPr>
              <a:t>라즈비안</a:t>
            </a:r>
            <a:r>
              <a:rPr lang="ko-KR" altLang="en-US" sz="1600" dirty="0">
                <a:solidFill>
                  <a:schemeClr val="tx1"/>
                </a:solidFill>
              </a:rPr>
              <a:t> 무선마우스 장애 해결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https://www.kocoafab.cc/fboard/view/1089 (</a:t>
            </a:r>
            <a:r>
              <a:rPr lang="ko-KR" altLang="en-US" sz="1600" dirty="0" err="1">
                <a:solidFill>
                  <a:schemeClr val="tx1"/>
                </a:solidFill>
              </a:rPr>
              <a:t>미니브레드보드</a:t>
            </a:r>
            <a:r>
              <a:rPr lang="ko-KR" altLang="en-US" sz="1600" dirty="0">
                <a:solidFill>
                  <a:schemeClr val="tx1"/>
                </a:solidFill>
              </a:rPr>
              <a:t> 원리 이해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https://swiperjs.com/api/ (</a:t>
            </a:r>
            <a:r>
              <a:rPr lang="ko-KR" altLang="en-US" sz="1600" dirty="0">
                <a:solidFill>
                  <a:schemeClr val="tx1"/>
                </a:solidFill>
              </a:rPr>
              <a:t>프로필 선택 시 사용한 </a:t>
            </a:r>
            <a:r>
              <a:rPr lang="ko-KR" altLang="en-US" sz="1600" dirty="0" err="1">
                <a:solidFill>
                  <a:schemeClr val="tx1"/>
                </a:solidFill>
              </a:rPr>
              <a:t>스와이프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API)</a:t>
            </a:r>
          </a:p>
        </p:txBody>
      </p:sp>
    </p:spTree>
    <p:extLst>
      <p:ext uri="{BB962C8B-B14F-4D97-AF65-F5344CB8AC3E}">
        <p14:creationId xmlns:p14="http://schemas.microsoft.com/office/powerpoint/2010/main" val="6799421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8F04EAB-6C7D-48B3-92CF-E9E7645E4C30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4B6BF-0FD2-47C3-BC64-7D7D09641ECE}"/>
              </a:ext>
            </a:extLst>
          </p:cNvPr>
          <p:cNvSpPr txBox="1"/>
          <p:nvPr/>
        </p:nvSpPr>
        <p:spPr>
          <a:xfrm>
            <a:off x="465222" y="523116"/>
            <a:ext cx="9653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Github</a:t>
            </a:r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B5E121-33D9-4744-9E7C-89E4FF83A3B3}"/>
              </a:ext>
            </a:extLst>
          </p:cNvPr>
          <p:cNvSpPr/>
          <p:nvPr/>
        </p:nvSpPr>
        <p:spPr>
          <a:xfrm>
            <a:off x="86626" y="956641"/>
            <a:ext cx="10267665" cy="21852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US" altLang="ko-KR" sz="4000" dirty="0">
              <a:hlinkClick r:id="rId2"/>
            </a:endParaRPr>
          </a:p>
          <a:p>
            <a:pPr algn="ctr"/>
            <a:r>
              <a:rPr lang="en-US" altLang="ko-KR" sz="4000" dirty="0">
                <a:hlinkClick r:id="rId2"/>
              </a:rPr>
              <a:t>https://github.com/Ultimate-ItubProject</a:t>
            </a:r>
            <a:endParaRPr lang="en-US" altLang="ko-KR" sz="4000" dirty="0"/>
          </a:p>
          <a:p>
            <a:pPr algn="ctr"/>
            <a:endParaRPr lang="en-US" altLang="ko-KR" sz="4000" b="1" dirty="0">
              <a:solidFill>
                <a:srgbClr val="767171"/>
              </a:solidFill>
              <a:latin typeface="Consolas" panose="020B0609020204030204" pitchFamily="49" charset="0"/>
            </a:endParaRPr>
          </a:p>
          <a:p>
            <a:pPr algn="just"/>
            <a:endParaRPr lang="en-US" altLang="ko-KR" sz="1600" b="1" dirty="0">
              <a:solidFill>
                <a:srgbClr val="76717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47022" y="2569945"/>
            <a:ext cx="0" cy="35035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>
            <a:off x="847022" y="3396114"/>
            <a:ext cx="121759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847022" y="4685899"/>
            <a:ext cx="121759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847022" y="6043062"/>
            <a:ext cx="121759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57" y="2974094"/>
            <a:ext cx="3583185" cy="844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56" y="4263879"/>
            <a:ext cx="3583185" cy="844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356" y="5621042"/>
            <a:ext cx="3583185" cy="844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6160027" y="2888281"/>
            <a:ext cx="5996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데이터베이스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라즈베리파이</a:t>
            </a:r>
            <a:r>
              <a:rPr lang="ko-KR" altLang="en-US" sz="2000" b="1" dirty="0"/>
              <a:t> 코드</a:t>
            </a:r>
            <a:r>
              <a:rPr lang="en-US" altLang="ko-KR" sz="20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분류하기 애매한 파일들을 저장한 저장소</a:t>
            </a:r>
            <a:endParaRPr lang="en-US" altLang="ko-KR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6160027" y="4207818"/>
            <a:ext cx="5996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I-Tub </a:t>
            </a:r>
            <a:r>
              <a:rPr lang="ko-KR" altLang="en-US" sz="2000" b="1" dirty="0"/>
              <a:t>웹 페이지 코드 저장소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HTML, JS, PY </a:t>
            </a:r>
            <a:r>
              <a:rPr lang="ko-KR" altLang="en-US" sz="2000" b="1" dirty="0"/>
              <a:t>코드로 이루어져 있음</a:t>
            </a:r>
            <a:endParaRPr lang="en-US" altLang="ko-KR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6160027" y="5766062"/>
            <a:ext cx="5996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주간 보고서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중간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최종 보고서를 모아놓은 저장소</a:t>
            </a:r>
            <a:endParaRPr lang="en-US" altLang="ko-KR" sz="2000" b="1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715293"/>
              </p:ext>
            </p:extLst>
          </p:nvPr>
        </p:nvGraphicFramePr>
        <p:xfrm>
          <a:off x="5074738" y="330282"/>
          <a:ext cx="6870216" cy="90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554">
                  <a:extLst>
                    <a:ext uri="{9D8B030D-6E8A-4147-A177-3AD203B41FA5}">
                      <a16:colId xmlns:a16="http://schemas.microsoft.com/office/drawing/2014/main" val="2602238461"/>
                    </a:ext>
                  </a:extLst>
                </a:gridCol>
                <a:gridCol w="1717554">
                  <a:extLst>
                    <a:ext uri="{9D8B030D-6E8A-4147-A177-3AD203B41FA5}">
                      <a16:colId xmlns:a16="http://schemas.microsoft.com/office/drawing/2014/main" val="3144423548"/>
                    </a:ext>
                  </a:extLst>
                </a:gridCol>
                <a:gridCol w="1717554">
                  <a:extLst>
                    <a:ext uri="{9D8B030D-6E8A-4147-A177-3AD203B41FA5}">
                      <a16:colId xmlns:a16="http://schemas.microsoft.com/office/drawing/2014/main" val="3116521798"/>
                    </a:ext>
                  </a:extLst>
                </a:gridCol>
                <a:gridCol w="1717554">
                  <a:extLst>
                    <a:ext uri="{9D8B030D-6E8A-4147-A177-3AD203B41FA5}">
                      <a16:colId xmlns:a16="http://schemas.microsoft.com/office/drawing/2014/main" val="59309336"/>
                    </a:ext>
                  </a:extLst>
                </a:gridCol>
              </a:tblGrid>
              <a:tr h="49588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44974137"/>
                  </a:ext>
                </a:extLst>
              </a:tr>
              <a:tr h="404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임대인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정해민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서정욱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35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60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747660" y="2460845"/>
            <a:ext cx="1138790" cy="59576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4937543" y="2493752"/>
            <a:ext cx="2855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Q&amp;A</a:t>
            </a:r>
            <a:endParaRPr lang="en-US" altLang="ko-KR" sz="6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639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747660" y="2460845"/>
            <a:ext cx="1138790" cy="59576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4937543" y="2493752"/>
            <a:ext cx="2855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감사</a:t>
            </a:r>
            <a:endParaRPr lang="en-US" altLang="ko-KR" sz="6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6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753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9BAE7A-C466-4C0A-AE0D-167077B357B6}"/>
              </a:ext>
            </a:extLst>
          </p:cNvPr>
          <p:cNvSpPr/>
          <p:nvPr/>
        </p:nvSpPr>
        <p:spPr>
          <a:xfrm>
            <a:off x="3990852" y="2875001"/>
            <a:ext cx="1926622" cy="435259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622700" y="2875002"/>
            <a:ext cx="494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주제 선정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458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5845178" y="4243830"/>
            <a:ext cx="825733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392848" y="3789314"/>
            <a:ext cx="2247992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5323432" y="3322687"/>
            <a:ext cx="1120052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2" y="523116"/>
            <a:ext cx="2483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주제 선정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601527" y="1521782"/>
            <a:ext cx="569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개발 동기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601527" y="2714019"/>
            <a:ext cx="2393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개발 목적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880236" y="3224640"/>
            <a:ext cx="9445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자동화된 시스템으로 보다 편리하게 사용할 수 있게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사용자가 가장 좋아하는 환경으로 목욕을 할 수 있게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빅데이터와 결합하여 사용자의 편의성을 극대화하기 위해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204B37-1C2A-4D26-8D41-D7200380B417}"/>
              </a:ext>
            </a:extLst>
          </p:cNvPr>
          <p:cNvSpPr/>
          <p:nvPr/>
        </p:nvSpPr>
        <p:spPr>
          <a:xfrm>
            <a:off x="6192456" y="2105800"/>
            <a:ext cx="2523527" cy="421097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B85DD87-EC7E-4871-AB5A-A089BDB4BEFE}"/>
              </a:ext>
            </a:extLst>
          </p:cNvPr>
          <p:cNvSpPr/>
          <p:nvPr/>
        </p:nvSpPr>
        <p:spPr>
          <a:xfrm>
            <a:off x="1413547" y="2850861"/>
            <a:ext cx="187980" cy="187980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6443B5A-47F0-4C81-983B-010A8817C0B7}"/>
              </a:ext>
            </a:extLst>
          </p:cNvPr>
          <p:cNvSpPr/>
          <p:nvPr/>
        </p:nvSpPr>
        <p:spPr>
          <a:xfrm>
            <a:off x="1384518" y="1658256"/>
            <a:ext cx="209227" cy="187980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880236" y="2032403"/>
            <a:ext cx="944544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하루의 시작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마무리를 할 때 하는 목욕을 보다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가치있게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하기위해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4" name="구부러진 연결선 3"/>
          <p:cNvCxnSpPr/>
          <p:nvPr/>
        </p:nvCxnSpPr>
        <p:spPr>
          <a:xfrm rot="16200000" flipV="1">
            <a:off x="7701877" y="1699176"/>
            <a:ext cx="516628" cy="434788"/>
          </a:xfrm>
          <a:prstGeom prst="curvedConnector3">
            <a:avLst/>
          </a:prstGeom>
          <a:ln w="38100">
            <a:solidFill>
              <a:srgbClr val="F0D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640840" y="1235463"/>
            <a:ext cx="5517192" cy="923330"/>
            <a:chOff x="5912808" y="1460807"/>
            <a:chExt cx="4941583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926764-7BB4-4871-8C70-108B8CC68A5B}"/>
                </a:ext>
              </a:extLst>
            </p:cNvPr>
            <p:cNvSpPr txBox="1"/>
            <p:nvPr/>
          </p:nvSpPr>
          <p:spPr>
            <a:xfrm>
              <a:off x="5912808" y="1460807"/>
              <a:ext cx="49415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Clr>
                  <a:srgbClr val="F0D252"/>
                </a:buClr>
              </a:pPr>
              <a:r>
                <a:rPr lang="ko-KR" altLang="en-US" b="1" dirty="0">
                  <a:latin typeface="+mj-lt"/>
                  <a:cs typeface="함초롬바탕" panose="02030604000101010101" pitchFamily="18" charset="-127"/>
                </a:rPr>
                <a:t>단순히 씻는 행위 </a:t>
              </a:r>
              <a:r>
                <a:rPr lang="en-US" altLang="ko-KR" b="1" dirty="0">
                  <a:latin typeface="+mj-lt"/>
                  <a:cs typeface="함초롬바탕" panose="02030604000101010101" pitchFamily="18" charset="-127"/>
                </a:rPr>
                <a:t>    </a:t>
              </a:r>
              <a:r>
                <a:rPr lang="ko-KR" altLang="en-US" b="1" dirty="0">
                  <a:latin typeface="+mj-lt"/>
                  <a:cs typeface="함초롬바탕" panose="02030604000101010101" pitchFamily="18" charset="-127"/>
                </a:rPr>
                <a:t>휴식과 즐거움을 얻는 행위</a:t>
              </a:r>
              <a:endParaRPr lang="en-US" altLang="ko-KR" b="1" dirty="0">
                <a:latin typeface="+mj-lt"/>
                <a:cs typeface="함초롬바탕" panose="02030604000101010101" pitchFamily="18" charset="-127"/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>
              <a:off x="7598071" y="1704660"/>
              <a:ext cx="3157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601527" y="4812892"/>
            <a:ext cx="569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기대 효과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6443B5A-47F0-4C81-983B-010A8817C0B7}"/>
              </a:ext>
            </a:extLst>
          </p:cNvPr>
          <p:cNvSpPr/>
          <p:nvPr/>
        </p:nvSpPr>
        <p:spPr>
          <a:xfrm>
            <a:off x="1384518" y="4949366"/>
            <a:ext cx="209227" cy="187980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880235" y="5323513"/>
            <a:ext cx="9870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맞춤형 서비스와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편리한 사용으로 원하는 젊은 세대의 요구를 충족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단순한 위생활동으로 끝나는 것이 아닌 찜질방과 같은 컨텐츠화 될 것으로 기대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29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2E80FA-5D49-4E17-925B-617AEB1393C6}"/>
              </a:ext>
            </a:extLst>
          </p:cNvPr>
          <p:cNvSpPr/>
          <p:nvPr/>
        </p:nvSpPr>
        <p:spPr>
          <a:xfrm>
            <a:off x="2900334" y="2321003"/>
            <a:ext cx="1985554" cy="409133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2995682" y="2321004"/>
            <a:ext cx="82658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프로젝트 소개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A9A9F-94F2-41E0-8243-A2BA3040BBDE}"/>
              </a:ext>
            </a:extLst>
          </p:cNvPr>
          <p:cNvSpPr txBox="1"/>
          <p:nvPr/>
        </p:nvSpPr>
        <p:spPr>
          <a:xfrm>
            <a:off x="3431144" y="3433829"/>
            <a:ext cx="50291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b="1" dirty="0"/>
              <a:t> </a:t>
            </a:r>
            <a:r>
              <a:rPr lang="en-US" altLang="ko-KR" sz="3000" b="1" dirty="0"/>
              <a:t>I-Tub </a:t>
            </a:r>
            <a:r>
              <a:rPr lang="ko-KR" altLang="en-US" sz="3000" b="1" dirty="0"/>
              <a:t>개발 환경</a:t>
            </a:r>
            <a:endParaRPr lang="en-US" altLang="ko-KR" sz="3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000" b="1" dirty="0"/>
              <a:t> I-Tub </a:t>
            </a:r>
            <a:r>
              <a:rPr lang="ko-KR" altLang="en-US" sz="3000" b="1" dirty="0"/>
              <a:t>시스템 흐름도</a:t>
            </a:r>
          </a:p>
        </p:txBody>
      </p:sp>
    </p:spTree>
    <p:extLst>
      <p:ext uri="{BB962C8B-B14F-4D97-AF65-F5344CB8AC3E}">
        <p14:creationId xmlns:p14="http://schemas.microsoft.com/office/powerpoint/2010/main" val="404898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1B2CC22-359A-43BB-8761-8DA07F2D4CDE}"/>
              </a:ext>
            </a:extLst>
          </p:cNvPr>
          <p:cNvSpPr/>
          <p:nvPr/>
        </p:nvSpPr>
        <p:spPr>
          <a:xfrm>
            <a:off x="389020" y="23781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A6A91-43D8-4301-B8E7-4888D0512AFD}"/>
              </a:ext>
            </a:extLst>
          </p:cNvPr>
          <p:cNvSpPr txBox="1"/>
          <p:nvPr/>
        </p:nvSpPr>
        <p:spPr>
          <a:xfrm>
            <a:off x="389020" y="240000"/>
            <a:ext cx="7454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개발환경</a:t>
            </a:r>
          </a:p>
        </p:txBody>
      </p:sp>
      <p:cxnSp>
        <p:nvCxnSpPr>
          <p:cNvPr id="16" name="직선 연결선 15"/>
          <p:cNvCxnSpPr>
            <a:stCxn id="39" idx="3"/>
            <a:endCxn id="50" idx="1"/>
          </p:cNvCxnSpPr>
          <p:nvPr/>
        </p:nvCxnSpPr>
        <p:spPr>
          <a:xfrm>
            <a:off x="3719571" y="2726941"/>
            <a:ext cx="111348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221538" y="3252350"/>
            <a:ext cx="2498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소스코드 편집기</a:t>
            </a:r>
            <a:endParaRPr lang="en-US" altLang="ko-KR" sz="1600" b="1" dirty="0"/>
          </a:p>
        </p:txBody>
      </p:sp>
      <p:sp>
        <p:nvSpPr>
          <p:cNvPr id="39" name="직사각형 38"/>
          <p:cNvSpPr/>
          <p:nvPr/>
        </p:nvSpPr>
        <p:spPr>
          <a:xfrm>
            <a:off x="1221536" y="2276395"/>
            <a:ext cx="2498035" cy="901092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JS, </a:t>
            </a:r>
            <a:r>
              <a:rPr lang="en-US" altLang="ko-KR" b="1" dirty="0" err="1">
                <a:solidFill>
                  <a:schemeClr val="tx1"/>
                </a:solidFill>
              </a:rPr>
              <a:t>Py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코드 등 여러 코드를 한 편집기에서 사용하기 위해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20780" y="3248735"/>
            <a:ext cx="2498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데이터 사용 및 저장 </a:t>
            </a:r>
            <a:endParaRPr lang="en-US" altLang="ko-KR" sz="1600" b="1" dirty="0"/>
          </a:p>
        </p:txBody>
      </p:sp>
      <p:sp>
        <p:nvSpPr>
          <p:cNvPr id="44" name="직사각형 43"/>
          <p:cNvSpPr/>
          <p:nvPr/>
        </p:nvSpPr>
        <p:spPr>
          <a:xfrm>
            <a:off x="8420779" y="2272780"/>
            <a:ext cx="2498035" cy="901092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사용자의 데이터를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저장하고 사용 값을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저장하기 위해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33062" y="3252350"/>
            <a:ext cx="2498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웹 서버 플랫폼</a:t>
            </a:r>
            <a:endParaRPr lang="en-US" altLang="ko-KR" sz="1600" b="1" dirty="0"/>
          </a:p>
        </p:txBody>
      </p:sp>
      <p:sp>
        <p:nvSpPr>
          <p:cNvPr id="50" name="직사각형 49"/>
          <p:cNvSpPr/>
          <p:nvPr/>
        </p:nvSpPr>
        <p:spPr>
          <a:xfrm>
            <a:off x="4833060" y="2276395"/>
            <a:ext cx="2520000" cy="901092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비동기방식으로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우리의 의도에 맞는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웹 서버 작동을 제공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9F124F9-76E2-4FFC-B2E7-3BCDADEBFA02}"/>
              </a:ext>
            </a:extLst>
          </p:cNvPr>
          <p:cNvSpPr/>
          <p:nvPr/>
        </p:nvSpPr>
        <p:spPr>
          <a:xfrm>
            <a:off x="2298817" y="1364822"/>
            <a:ext cx="343472" cy="34347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9F124F9-76E2-4FFC-B2E7-3BCDADEBFA02}"/>
              </a:ext>
            </a:extLst>
          </p:cNvPr>
          <p:cNvSpPr/>
          <p:nvPr/>
        </p:nvSpPr>
        <p:spPr>
          <a:xfrm>
            <a:off x="5918064" y="1364822"/>
            <a:ext cx="343472" cy="34347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9F124F9-76E2-4FFC-B2E7-3BCDADEBFA02}"/>
              </a:ext>
            </a:extLst>
          </p:cNvPr>
          <p:cNvSpPr/>
          <p:nvPr/>
        </p:nvSpPr>
        <p:spPr>
          <a:xfrm>
            <a:off x="9498060" y="1353602"/>
            <a:ext cx="343472" cy="34347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027298" y="3902080"/>
            <a:ext cx="2498035" cy="2128895"/>
            <a:chOff x="3462298" y="3724754"/>
            <a:chExt cx="2498035" cy="2128895"/>
          </a:xfrm>
        </p:grpSpPr>
        <p:sp>
          <p:nvSpPr>
            <p:cNvPr id="45" name="TextBox 44"/>
            <p:cNvSpPr txBox="1"/>
            <p:nvPr/>
          </p:nvSpPr>
          <p:spPr>
            <a:xfrm>
              <a:off x="3462299" y="5515095"/>
              <a:ext cx="24980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/>
                <a:t>웹서버</a:t>
              </a:r>
              <a:r>
                <a:rPr lang="ko-KR" altLang="en-US" sz="1600" b="1" dirty="0"/>
                <a:t> 배포 지원 플랫폼</a:t>
              </a:r>
              <a:endParaRPr lang="en-US" altLang="ko-KR" sz="1600" b="1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462298" y="4539140"/>
              <a:ext cx="2498035" cy="90109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웹 서버를 무료로 간단히 배포하기위해 사용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9F124F9-76E2-4FFC-B2E7-3BCDADEBFA02}"/>
                </a:ext>
              </a:extLst>
            </p:cNvPr>
            <p:cNvSpPr/>
            <p:nvPr/>
          </p:nvSpPr>
          <p:spPr>
            <a:xfrm>
              <a:off x="4539579" y="3724754"/>
              <a:ext cx="343472" cy="343472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462298" y="4141112"/>
              <a:ext cx="2498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/>
                <a:t>Heroku</a:t>
              </a:r>
              <a:endParaRPr lang="ko-KR" altLang="en-US" b="1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8420779" y="1862922"/>
            <a:ext cx="249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MySQL</a:t>
            </a:r>
            <a:endParaRPr lang="ko-KR" altLang="en-US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6626921" y="3856054"/>
            <a:ext cx="2498035" cy="2174921"/>
            <a:chOff x="6433456" y="3671926"/>
            <a:chExt cx="2498035" cy="2174921"/>
          </a:xfrm>
        </p:grpSpPr>
        <p:sp>
          <p:nvSpPr>
            <p:cNvPr id="47" name="TextBox 46"/>
            <p:cNvSpPr txBox="1"/>
            <p:nvPr/>
          </p:nvSpPr>
          <p:spPr>
            <a:xfrm>
              <a:off x="6433457" y="5508293"/>
              <a:ext cx="24980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/>
                <a:t>라즈베리파이</a:t>
              </a:r>
              <a:r>
                <a:rPr lang="ko-KR" altLang="en-US" sz="1600" b="1" dirty="0"/>
                <a:t> 제어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433456" y="4532338"/>
              <a:ext cx="2498035" cy="90109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라즈베리파이</a:t>
              </a:r>
              <a:r>
                <a:rPr lang="ko-KR" altLang="en-US" b="1" dirty="0">
                  <a:solidFill>
                    <a:schemeClr val="tx1"/>
                  </a:solidFill>
                </a:rPr>
                <a:t> 센서와 </a:t>
              </a:r>
              <a:r>
                <a:rPr lang="ko-KR" altLang="en-US" b="1" dirty="0" err="1">
                  <a:solidFill>
                    <a:schemeClr val="tx1"/>
                  </a:solidFill>
                </a:rPr>
                <a:t>머신러닝</a:t>
              </a:r>
              <a:r>
                <a:rPr lang="ko-KR" altLang="en-US" b="1" dirty="0">
                  <a:solidFill>
                    <a:schemeClr val="tx1"/>
                  </a:solidFill>
                </a:rPr>
                <a:t> 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코딩을 위해 사용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9F124F9-76E2-4FFC-B2E7-3BCDADEBFA02}"/>
                </a:ext>
              </a:extLst>
            </p:cNvPr>
            <p:cNvSpPr/>
            <p:nvPr/>
          </p:nvSpPr>
          <p:spPr>
            <a:xfrm>
              <a:off x="7510737" y="3671926"/>
              <a:ext cx="386250" cy="343291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5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33457" y="4121632"/>
              <a:ext cx="2498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Python</a:t>
              </a:r>
              <a:endParaRPr lang="ko-KR" altLang="en-US" b="1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4548541" y="1880847"/>
            <a:ext cx="304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Node.js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243502" y="1880847"/>
            <a:ext cx="249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VSCode</a:t>
            </a:r>
            <a:endParaRPr lang="ko-KR" altLang="en-US" b="1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7331096" y="2726941"/>
            <a:ext cx="111348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10918813" y="2726941"/>
            <a:ext cx="111348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0" y="5167012"/>
            <a:ext cx="3027298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513432" y="5167012"/>
            <a:ext cx="111348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3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89020" y="23781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389020" y="294040"/>
            <a:ext cx="7454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개발환경</a:t>
            </a:r>
          </a:p>
        </p:txBody>
      </p:sp>
      <p:graphicFrame>
        <p:nvGraphicFramePr>
          <p:cNvPr id="22" name="표 23">
            <a:extLst>
              <a:ext uri="{FF2B5EF4-FFF2-40B4-BE49-F238E27FC236}">
                <a16:creationId xmlns:a16="http://schemas.microsoft.com/office/drawing/2014/main" id="{E20C881E-A649-41C2-BDF2-212F53F07070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423109" y="1256274"/>
          <a:ext cx="11345783" cy="5307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644">
                  <a:extLst>
                    <a:ext uri="{9D8B030D-6E8A-4147-A177-3AD203B41FA5}">
                      <a16:colId xmlns:a16="http://schemas.microsoft.com/office/drawing/2014/main" val="4257127257"/>
                    </a:ext>
                  </a:extLst>
                </a:gridCol>
                <a:gridCol w="1743644">
                  <a:extLst>
                    <a:ext uri="{9D8B030D-6E8A-4147-A177-3AD203B41FA5}">
                      <a16:colId xmlns:a16="http://schemas.microsoft.com/office/drawing/2014/main" val="3637284956"/>
                    </a:ext>
                  </a:extLst>
                </a:gridCol>
                <a:gridCol w="1743644">
                  <a:extLst>
                    <a:ext uri="{9D8B030D-6E8A-4147-A177-3AD203B41FA5}">
                      <a16:colId xmlns:a16="http://schemas.microsoft.com/office/drawing/2014/main" val="887185796"/>
                    </a:ext>
                  </a:extLst>
                </a:gridCol>
                <a:gridCol w="6114851">
                  <a:extLst>
                    <a:ext uri="{9D8B030D-6E8A-4147-A177-3AD203B41FA5}">
                      <a16:colId xmlns:a16="http://schemas.microsoft.com/office/drawing/2014/main" val="649894734"/>
                    </a:ext>
                  </a:extLst>
                </a:gridCol>
              </a:tblGrid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설치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프로그램명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28998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VSCode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1.44.2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HTML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파일을 작성할 때 실시간 미리보기가 있고 각종 편의 기능이 많을 뿐더러 자바 스크립트도 지원해서 사용함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240325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https://code.visualstudio.com/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790073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Node.js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12.16.2 LST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웹페이지를 제작 및 서비스하기 위한 웹 서버 플랫폼이며 코드 몇 줄로 서버를 여닫을 수 있어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04494"/>
                  </a:ext>
                </a:extLst>
              </a:tr>
              <a:tr h="46956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https://nodejs.org/ko/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540497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MySQL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사용자의 정보나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사용자가 사용한 정보에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대해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Crud(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create,read,update,delete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기능을 사용하기위해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113929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https://www.mysql.com/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273094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HEROKU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7.39.5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웹 배포를 지원하는 플랫폼으로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Node.js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를 지원하고 쉽게 배포를 할 수 있어 사용함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253461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https://www.heroku.com/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67777"/>
                  </a:ext>
                </a:extLst>
              </a:tr>
              <a:tr h="498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인터프리터 언어로 라즈베리 파이의 각종 센서를 통해서 온도 및 수위를 제어하기 위해 필요함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865039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https://www.python.org/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487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501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8438</TotalTime>
  <Words>2128</Words>
  <Application>Microsoft Office PowerPoint</Application>
  <PresentationFormat>와이드스크린</PresentationFormat>
  <Paragraphs>555</Paragraphs>
  <Slides>45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맑은 고딕</vt:lpstr>
      <vt:lpstr>함초롬바탕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note</cp:lastModifiedBy>
  <cp:revision>721</cp:revision>
  <dcterms:created xsi:type="dcterms:W3CDTF">2018-04-26T13:55:58Z</dcterms:created>
  <dcterms:modified xsi:type="dcterms:W3CDTF">2020-06-24T17:46:29Z</dcterms:modified>
</cp:coreProperties>
</file>